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04" r:id="rId2"/>
    <p:sldId id="278" r:id="rId3"/>
    <p:sldId id="279" r:id="rId4"/>
    <p:sldId id="288" r:id="rId5"/>
    <p:sldId id="305" r:id="rId6"/>
    <p:sldId id="290" r:id="rId7"/>
    <p:sldId id="321" r:id="rId8"/>
    <p:sldId id="322" r:id="rId9"/>
    <p:sldId id="323" r:id="rId10"/>
    <p:sldId id="325" r:id="rId11"/>
    <p:sldId id="326" r:id="rId12"/>
    <p:sldId id="327" r:id="rId13"/>
    <p:sldId id="307" r:id="rId14"/>
    <p:sldId id="324" r:id="rId15"/>
    <p:sldId id="330" r:id="rId16"/>
    <p:sldId id="329" r:id="rId17"/>
    <p:sldId id="331" r:id="rId18"/>
    <p:sldId id="306" r:id="rId19"/>
    <p:sldId id="320" r:id="rId20"/>
    <p:sldId id="319" r:id="rId21"/>
    <p:sldId id="312" r:id="rId22"/>
    <p:sldId id="313" r:id="rId23"/>
    <p:sldId id="314" r:id="rId24"/>
    <p:sldId id="316" r:id="rId25"/>
    <p:sldId id="315" r:id="rId26"/>
    <p:sldId id="317" r:id="rId27"/>
    <p:sldId id="328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02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00"/>
    <a:srgbClr val="FF9300"/>
    <a:srgbClr val="AF9061"/>
    <a:srgbClr val="272123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 autoAdjust="0"/>
    <p:restoredTop sz="50000" autoAdjust="0"/>
  </p:normalViewPr>
  <p:slideViewPr>
    <p:cSldViewPr>
      <p:cViewPr varScale="1">
        <p:scale>
          <a:sx n="129" d="100"/>
          <a:sy n="129" d="100"/>
        </p:scale>
        <p:origin x="5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EB34E-5E29-974E-B2F0-8627307BD44E}" type="datetimeFigureOut">
              <a:rPr kumimoji="1" lang="ko-KR" altLang="en-US" smtClean="0"/>
              <a:t>2017. 12. 8.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F2839-F207-4C4F-AD39-302CEF07F5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9370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2017. 12. 8.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jpe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8" Type="http://schemas.microsoft.com/office/2007/relationships/hdphoto" Target="../media/hdphoto3.wdp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500073" y="1772816"/>
            <a:ext cx="8358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800" b="1" dirty="0" smtClean="0"/>
              <a:t>2017 ITM</a:t>
            </a:r>
          </a:p>
          <a:p>
            <a:pPr algn="ctr"/>
            <a:r>
              <a:rPr kumimoji="1" lang="en-US" altLang="ko-KR" sz="4800" b="1" dirty="0" smtClean="0"/>
              <a:t>IT Service Idea</a:t>
            </a:r>
            <a:r>
              <a:rPr kumimoji="1" lang="ko-KR" altLang="en-US" sz="4800" b="1" dirty="0" smtClean="0"/>
              <a:t> </a:t>
            </a:r>
            <a:r>
              <a:rPr kumimoji="1" lang="en-US" altLang="ko-KR" sz="4800" b="1" dirty="0" smtClean="0"/>
              <a:t>Competition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1447159" y="4889011"/>
            <a:ext cx="2705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/>
              <a:t>Fantastic</a:t>
            </a:r>
          </a:p>
          <a:p>
            <a:r>
              <a:rPr kumimoji="1" lang="en-US" altLang="ko-KR" dirty="0" smtClean="0"/>
              <a:t>15146315 Oh </a:t>
            </a:r>
            <a:r>
              <a:rPr kumimoji="1" lang="en-US" altLang="ko-KR" dirty="0" err="1" smtClean="0"/>
              <a:t>YeonJi</a:t>
            </a:r>
            <a:endParaRPr kumimoji="1" lang="en-US" altLang="ko-KR" dirty="0" smtClean="0"/>
          </a:p>
          <a:p>
            <a:r>
              <a:rPr kumimoji="1" lang="en-US" altLang="ko-KR" dirty="0" smtClean="0"/>
              <a:t>15146326 Han </a:t>
            </a:r>
            <a:r>
              <a:rPr kumimoji="1" lang="en-US" altLang="ko-KR" dirty="0" err="1" smtClean="0"/>
              <a:t>BoYoung</a:t>
            </a:r>
            <a:endParaRPr kumimoji="1" lang="ko-KR" altLang="en-US" dirty="0"/>
          </a:p>
        </p:txBody>
      </p:sp>
      <p:sp>
        <p:nvSpPr>
          <p:cNvPr id="10" name="직각 삼각형[R] 9"/>
          <p:cNvSpPr/>
          <p:nvPr/>
        </p:nvSpPr>
        <p:spPr>
          <a:xfrm rot="5400000">
            <a:off x="900173" y="-900172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각 삼각형[R] 10"/>
          <p:cNvSpPr/>
          <p:nvPr/>
        </p:nvSpPr>
        <p:spPr>
          <a:xfrm rot="16200000">
            <a:off x="5579531" y="3293531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텍스트 상자 1"/>
          <p:cNvSpPr txBox="1"/>
          <p:nvPr/>
        </p:nvSpPr>
        <p:spPr>
          <a:xfrm>
            <a:off x="1190775" y="3398757"/>
            <a:ext cx="6977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 smtClean="0"/>
              <a:t>Integrated Application that can Manage Rental of Product</a:t>
            </a:r>
            <a:endParaRPr kumimoji="1" lang="ko-KR" altLang="en-US" sz="2000" dirty="0"/>
          </a:p>
        </p:txBody>
      </p:sp>
      <p:sp>
        <p:nvSpPr>
          <p:cNvPr id="7" name="직각 삼각형[R] 9"/>
          <p:cNvSpPr/>
          <p:nvPr/>
        </p:nvSpPr>
        <p:spPr>
          <a:xfrm rot="5400000">
            <a:off x="900174" y="-900172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각 삼각형[R] 10"/>
          <p:cNvSpPr/>
          <p:nvPr/>
        </p:nvSpPr>
        <p:spPr>
          <a:xfrm rot="16200000">
            <a:off x="5579532" y="3293531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각 삼각형[R] 9"/>
          <p:cNvSpPr/>
          <p:nvPr/>
        </p:nvSpPr>
        <p:spPr>
          <a:xfrm rot="5400000">
            <a:off x="900175" y="-900172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각 삼각형[R] 10"/>
          <p:cNvSpPr/>
          <p:nvPr/>
        </p:nvSpPr>
        <p:spPr>
          <a:xfrm rot="16200000">
            <a:off x="5579533" y="3293531"/>
            <a:ext cx="2664296" cy="4464641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645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ea typeface="Yoon 윤고딕 520_TT" pitchFamily="18" charset="-127"/>
              </a:rPr>
              <a:t>Comparison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1515" y="4706582"/>
            <a:ext cx="7637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Car rental system.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In </a:t>
            </a:r>
            <a:r>
              <a:rPr lang="en-US" altLang="ko-KR" dirty="0"/>
              <a:t>the customer center, </a:t>
            </a:r>
            <a:r>
              <a:rPr lang="en-US" altLang="ko-KR" dirty="0" smtClean="0"/>
              <a:t>consultation </a:t>
            </a:r>
            <a:r>
              <a:rPr lang="en-US" altLang="ko-KR" dirty="0"/>
              <a:t>is possible </a:t>
            </a:r>
            <a:r>
              <a:rPr lang="en-US" altLang="ko-KR" dirty="0" smtClean="0"/>
              <a:t>from </a:t>
            </a:r>
            <a:r>
              <a:rPr lang="en-US" altLang="ko-KR" dirty="0"/>
              <a:t>the </a:t>
            </a:r>
            <a:r>
              <a:rPr lang="en-US" altLang="ko-KR" dirty="0" smtClean="0"/>
              <a:t>'1:1 inquiry’.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The </a:t>
            </a:r>
            <a:r>
              <a:rPr lang="en-US" altLang="ko-KR" dirty="0"/>
              <a:t>chat consulting service '</a:t>
            </a:r>
            <a:r>
              <a:rPr lang="en-US" altLang="ko-KR" dirty="0" err="1"/>
              <a:t>SocaTalk</a:t>
            </a:r>
            <a:r>
              <a:rPr lang="en-US" altLang="ko-KR" dirty="0"/>
              <a:t>'.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‘</a:t>
            </a:r>
            <a:r>
              <a:rPr lang="en-US" altLang="ko-KR" dirty="0" err="1" smtClean="0"/>
              <a:t>SocakTalk</a:t>
            </a:r>
            <a:r>
              <a:rPr lang="en-US" altLang="ko-KR" dirty="0" smtClean="0"/>
              <a:t>’ is only from </a:t>
            </a:r>
            <a:r>
              <a:rPr lang="en-US" altLang="ko-KR" dirty="0"/>
              <a:t>9:00 to </a:t>
            </a:r>
            <a:r>
              <a:rPr lang="en-US" altLang="ko-KR" dirty="0" smtClean="0"/>
              <a:t>18:00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97104"/>
            <a:ext cx="1394327" cy="242398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69" y="1797104"/>
            <a:ext cx="1394327" cy="242398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18" y="1797104"/>
            <a:ext cx="1394327" cy="242398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갈매기형 수장 14"/>
          <p:cNvSpPr/>
          <p:nvPr/>
        </p:nvSpPr>
        <p:spPr>
          <a:xfrm>
            <a:off x="1300296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5"/>
          <p:cNvSpPr/>
          <p:nvPr/>
        </p:nvSpPr>
        <p:spPr>
          <a:xfrm>
            <a:off x="1152645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1483330" y="909881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Socar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91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ea typeface="Yoon 윤고딕 520_TT" pitchFamily="18" charset="-127"/>
              </a:rPr>
              <a:t>Comparison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9319" y="4796186"/>
            <a:ext cx="763790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Show </a:t>
            </a:r>
            <a:r>
              <a:rPr lang="en-US" altLang="ko-KR" dirty="0"/>
              <a:t>the availability of books for </a:t>
            </a:r>
            <a:r>
              <a:rPr lang="en-US" altLang="ko-KR" dirty="0" smtClean="0"/>
              <a:t>rent.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Reserve the book which you want to only others rent.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One-way communication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No place </a:t>
            </a:r>
            <a:r>
              <a:rPr lang="en-US" altLang="ko-KR" dirty="0"/>
              <a:t>to tell about the damage </a:t>
            </a:r>
            <a:r>
              <a:rPr lang="en-US" altLang="ko-KR" dirty="0" smtClean="0"/>
              <a:t>or complaint </a:t>
            </a:r>
            <a:r>
              <a:rPr lang="en-US" altLang="ko-KR" dirty="0"/>
              <a:t>of the book.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38571"/>
            <a:ext cx="1328965" cy="236159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79" y="1916832"/>
            <a:ext cx="1328965" cy="236159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510" y="1938571"/>
            <a:ext cx="1328965" cy="236159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625" y="1939381"/>
            <a:ext cx="1362189" cy="240317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갈매기형 수장 14"/>
          <p:cNvSpPr/>
          <p:nvPr/>
        </p:nvSpPr>
        <p:spPr>
          <a:xfrm>
            <a:off x="1300296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5"/>
          <p:cNvSpPr/>
          <p:nvPr/>
        </p:nvSpPr>
        <p:spPr>
          <a:xfrm>
            <a:off x="1152645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1483330" y="909881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Seoultech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27703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ea typeface="Yoon 윤고딕 520_TT" pitchFamily="18" charset="-127"/>
              </a:rPr>
              <a:t>Comparison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206471"/>
              </p:ext>
            </p:extLst>
          </p:nvPr>
        </p:nvGraphicFramePr>
        <p:xfrm>
          <a:off x="802310" y="2272875"/>
          <a:ext cx="8234030" cy="344973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6806">
                  <a:extLst>
                    <a:ext uri="{9D8B030D-6E8A-4147-A177-3AD203B41FA5}">
                      <a16:colId xmlns="" xmlns:a16="http://schemas.microsoft.com/office/drawing/2014/main" val="2965471823"/>
                    </a:ext>
                  </a:extLst>
                </a:gridCol>
                <a:gridCol w="1646806">
                  <a:extLst>
                    <a:ext uri="{9D8B030D-6E8A-4147-A177-3AD203B41FA5}">
                      <a16:colId xmlns="" xmlns:a16="http://schemas.microsoft.com/office/drawing/2014/main" val="3051006853"/>
                    </a:ext>
                  </a:extLst>
                </a:gridCol>
                <a:gridCol w="1646806">
                  <a:extLst>
                    <a:ext uri="{9D8B030D-6E8A-4147-A177-3AD203B41FA5}">
                      <a16:colId xmlns="" xmlns:a16="http://schemas.microsoft.com/office/drawing/2014/main" val="1454341404"/>
                    </a:ext>
                  </a:extLst>
                </a:gridCol>
                <a:gridCol w="1646806">
                  <a:extLst>
                    <a:ext uri="{9D8B030D-6E8A-4147-A177-3AD203B41FA5}">
                      <a16:colId xmlns="" xmlns:a16="http://schemas.microsoft.com/office/drawing/2014/main" val="4293190605"/>
                    </a:ext>
                  </a:extLst>
                </a:gridCol>
                <a:gridCol w="1646806">
                  <a:extLst>
                    <a:ext uri="{9D8B030D-6E8A-4147-A177-3AD203B41FA5}">
                      <a16:colId xmlns="" xmlns:a16="http://schemas.microsoft.com/office/drawing/2014/main" val="3427435245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Student Union Welfare Business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Seoultech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Library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Socar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>
                          <a:effectLst/>
                        </a:rPr>
                        <a:t>WITHYOU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99462415"/>
                  </a:ext>
                </a:extLst>
              </a:tr>
              <a:tr h="422001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Make</a:t>
                      </a:r>
                      <a:r>
                        <a:rPr lang="ko-KR" sz="1200" b="1" kern="100" dirty="0">
                          <a:effectLst/>
                        </a:rPr>
                        <a:t> ID/PW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School</a:t>
                      </a:r>
                      <a:r>
                        <a:rPr lang="ko-KR" sz="1200" kern="100" dirty="0">
                          <a:effectLst/>
                        </a:rPr>
                        <a:t> </a:t>
                      </a:r>
                      <a:r>
                        <a:rPr lang="ko-KR" sz="1200" kern="100" dirty="0" err="1">
                          <a:effectLst/>
                        </a:rPr>
                        <a:t>portal</a:t>
                      </a:r>
                      <a:r>
                        <a:rPr lang="ko-KR" sz="1200" kern="100" dirty="0">
                          <a:effectLst/>
                        </a:rPr>
                        <a:t> ID/PW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 smtClean="0">
                          <a:effectLst/>
                        </a:rPr>
                        <a:t>Univ</a:t>
                      </a:r>
                      <a:r>
                        <a:rPr lang="ko-KR" sz="1200" kern="100" dirty="0" smtClean="0">
                          <a:effectLst/>
                        </a:rPr>
                        <a:t> </a:t>
                      </a:r>
                      <a:r>
                        <a:rPr lang="ko-KR" sz="1200" kern="100" dirty="0" err="1">
                          <a:effectLst/>
                        </a:rPr>
                        <a:t>portal</a:t>
                      </a:r>
                      <a:r>
                        <a:rPr lang="ko-KR" sz="1200" kern="100" dirty="0">
                          <a:effectLst/>
                        </a:rPr>
                        <a:t> ID/PW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16996885"/>
                  </a:ext>
                </a:extLst>
              </a:tr>
              <a:tr h="76540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Rental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possible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Umbrella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Book</a:t>
                      </a:r>
                      <a:endParaRPr lang="ko-KR" sz="1200" kern="100" dirty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Seat</a:t>
                      </a:r>
                      <a:r>
                        <a:rPr lang="ko-KR" sz="1200" kern="100" dirty="0">
                          <a:effectLst/>
                        </a:rPr>
                        <a:t> 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Rent</a:t>
                      </a:r>
                      <a:r>
                        <a:rPr lang="ko-KR" sz="1200" kern="100" dirty="0">
                          <a:effectLst/>
                        </a:rPr>
                        <a:t> </a:t>
                      </a:r>
                      <a:r>
                        <a:rPr lang="ko-KR" sz="1200" kern="100" dirty="0" err="1">
                          <a:effectLst/>
                        </a:rPr>
                        <a:t>car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Umbrella</a:t>
                      </a:r>
                      <a:r>
                        <a:rPr lang="ko-KR" sz="1200" kern="100" dirty="0">
                          <a:effectLst/>
                        </a:rPr>
                        <a:t>, </a:t>
                      </a:r>
                      <a:r>
                        <a:rPr lang="ko-KR" sz="1200" kern="100" dirty="0" err="1">
                          <a:effectLst/>
                        </a:rPr>
                        <a:t>phone</a:t>
                      </a:r>
                      <a:r>
                        <a:rPr lang="ko-KR" sz="1200" kern="100" dirty="0">
                          <a:effectLst/>
                        </a:rPr>
                        <a:t> </a:t>
                      </a:r>
                      <a:r>
                        <a:rPr lang="ko-KR" sz="1200" kern="100" dirty="0" err="1">
                          <a:effectLst/>
                        </a:rPr>
                        <a:t>charger</a:t>
                      </a:r>
                      <a:r>
                        <a:rPr lang="ko-KR" sz="1200" kern="100" dirty="0">
                          <a:effectLst/>
                        </a:rPr>
                        <a:t>, </a:t>
                      </a:r>
                      <a:r>
                        <a:rPr lang="ko-KR" sz="1200" kern="100" dirty="0" err="1">
                          <a:effectLst/>
                        </a:rPr>
                        <a:t>blanket</a:t>
                      </a:r>
                      <a:r>
                        <a:rPr lang="ko-KR" sz="1200" kern="100" dirty="0">
                          <a:effectLst/>
                        </a:rPr>
                        <a:t>, </a:t>
                      </a: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mat</a:t>
                      </a:r>
                      <a:r>
                        <a:rPr lang="ko-KR" sz="1200" kern="100" dirty="0">
                          <a:effectLst/>
                        </a:rPr>
                        <a:t>, </a:t>
                      </a: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shampoo</a:t>
                      </a:r>
                      <a:r>
                        <a:rPr lang="ko-KR" sz="1200" kern="100" dirty="0">
                          <a:effectLst/>
                        </a:rPr>
                        <a:t>, </a:t>
                      </a:r>
                      <a:r>
                        <a:rPr lang="ko-KR" sz="1200" kern="100" dirty="0" err="1">
                          <a:effectLst/>
                        </a:rPr>
                        <a:t>calculator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3738426"/>
                  </a:ext>
                </a:extLst>
              </a:tr>
              <a:tr h="38270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Check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ko-KR" sz="1200" b="1" kern="100" dirty="0" err="1" smtClean="0">
                          <a:effectLst/>
                        </a:rPr>
                        <a:t>Rental</a:t>
                      </a:r>
                      <a:r>
                        <a:rPr lang="ko-KR" sz="1200" b="1" kern="100" dirty="0" smtClean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Status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1659871"/>
                  </a:ext>
                </a:extLst>
              </a:tr>
              <a:tr h="38270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 smtClean="0">
                          <a:effectLst/>
                        </a:rPr>
                        <a:t>Set</a:t>
                      </a:r>
                      <a:r>
                        <a:rPr lang="en-US" altLang="ko-KR" sz="1200" b="1" kern="100" dirty="0" smtClean="0">
                          <a:effectLst/>
                        </a:rPr>
                        <a:t> </a:t>
                      </a:r>
                      <a:r>
                        <a:rPr lang="ko-KR" sz="1200" b="1" kern="100" dirty="0" err="1" smtClean="0">
                          <a:effectLst/>
                        </a:rPr>
                        <a:t>Rental</a:t>
                      </a:r>
                      <a:r>
                        <a:rPr lang="ko-KR" sz="1200" b="1" kern="100" dirty="0" smtClean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date</a:t>
                      </a:r>
                      <a:r>
                        <a:rPr lang="ko-KR" sz="1200" b="1" kern="100" dirty="0">
                          <a:effectLst/>
                        </a:rPr>
                        <a:t>,</a:t>
                      </a: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Return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date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3552114"/>
                  </a:ext>
                </a:extLst>
              </a:tr>
              <a:tr h="19135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>
                          <a:effectLst/>
                        </a:rPr>
                        <a:t>Notice</a:t>
                      </a:r>
                      <a:r>
                        <a:rPr lang="ko-KR" sz="1200" b="1" kern="100" dirty="0">
                          <a:effectLst/>
                        </a:rPr>
                        <a:t> </a:t>
                      </a:r>
                      <a:r>
                        <a:rPr lang="ko-KR" sz="1200" b="1" kern="100" dirty="0" err="1" smtClean="0">
                          <a:effectLst/>
                        </a:rPr>
                        <a:t>page</a:t>
                      </a:r>
                      <a:endParaRPr lang="en-US" altLang="ko-KR" sz="1200" b="1" kern="100" dirty="0" smtClean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22600"/>
                  </a:ext>
                </a:extLst>
              </a:tr>
              <a:tr h="19135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 smtClean="0">
                          <a:effectLst/>
                        </a:rPr>
                        <a:t>Commun</a:t>
                      </a:r>
                      <a:endParaRPr lang="en-US" altLang="ko-KR" sz="1200" b="1" kern="100" dirty="0" smtClean="0">
                        <a:effectLst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err="1" smtClean="0">
                          <a:effectLst/>
                        </a:rPr>
                        <a:t>ity</a:t>
                      </a:r>
                      <a:r>
                        <a:rPr lang="ko-KR" sz="1200" b="1" kern="100" dirty="0" smtClean="0">
                          <a:effectLst/>
                        </a:rPr>
                        <a:t> </a:t>
                      </a:r>
                      <a:r>
                        <a:rPr lang="ko-KR" sz="1200" b="1" kern="100" dirty="0" err="1">
                          <a:effectLst/>
                        </a:rPr>
                        <a:t>page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effectLst/>
                        </a:rPr>
                        <a:t>X</a:t>
                      </a:r>
                      <a:endParaRPr lang="ko-KR" sz="12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3191102"/>
                  </a:ext>
                </a:extLst>
              </a:tr>
              <a:tr h="38270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b="1" kern="100" dirty="0" smtClean="0">
                          <a:effectLst/>
                        </a:rPr>
                        <a:t>Live </a:t>
                      </a:r>
                      <a:r>
                        <a:rPr lang="ko-KR" sz="1200" b="1" kern="100" dirty="0" err="1">
                          <a:effectLst/>
                        </a:rPr>
                        <a:t>Chatting</a:t>
                      </a:r>
                      <a:endParaRPr lang="ko-KR" sz="12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X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200" kern="10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SocarTalk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effectLst/>
                        </a:rPr>
                        <a:t>O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18032142"/>
                  </a:ext>
                </a:extLst>
              </a:tr>
            </a:tbl>
          </a:graphicData>
        </a:graphic>
      </p:graphicFrame>
      <p:sp>
        <p:nvSpPr>
          <p:cNvPr id="17" name="갈매기형 수장 14"/>
          <p:cNvSpPr/>
          <p:nvPr/>
        </p:nvSpPr>
        <p:spPr>
          <a:xfrm>
            <a:off x="1300296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갈매기형 수장 15"/>
          <p:cNvSpPr/>
          <p:nvPr/>
        </p:nvSpPr>
        <p:spPr>
          <a:xfrm>
            <a:off x="1152645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483330" y="909881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71076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99792" y="3105835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Implementation</a:t>
            </a:r>
            <a:endParaRPr lang="en-US" altLang="ko-KR" sz="36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+mj-lt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70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9341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A800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2348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Implementation</a:t>
            </a:r>
          </a:p>
        </p:txBody>
      </p:sp>
      <p:sp>
        <p:nvSpPr>
          <p:cNvPr id="27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31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483330" y="891165"/>
            <a:ext cx="3880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Implementation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Server</a:t>
            </a:r>
          </a:p>
        </p:txBody>
      </p:sp>
      <p:pic>
        <p:nvPicPr>
          <p:cNvPr id="28" name="그림 27" descr="../../../../../../스크린샷%202017-11-28%20오후%209.44.15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3" y="2578395"/>
            <a:ext cx="8080680" cy="1411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9" name="그림 28" descr="../../../../../../스크린샷%202017-11-28%20오후%209.44.28.p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12" y="4149080"/>
            <a:ext cx="8029833" cy="2304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30" name="텍스트 상자 29"/>
          <p:cNvSpPr txBox="1"/>
          <p:nvPr/>
        </p:nvSpPr>
        <p:spPr>
          <a:xfrm>
            <a:off x="1050738" y="1431341"/>
            <a:ext cx="77822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Run server with AWS’s EC2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dirty="0" err="1" smtClean="0"/>
              <a:t>php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mysql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phpMyAdmin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6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9341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A800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2348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Implementation</a:t>
            </a:r>
          </a:p>
        </p:txBody>
      </p:sp>
      <p:sp>
        <p:nvSpPr>
          <p:cNvPr id="27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31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483330" y="891165"/>
            <a:ext cx="3880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Implementation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Terminal</a:t>
            </a:r>
          </a:p>
        </p:txBody>
      </p:sp>
      <p:sp>
        <p:nvSpPr>
          <p:cNvPr id="30" name="텍스트 상자 29"/>
          <p:cNvSpPr txBox="1"/>
          <p:nvPr/>
        </p:nvSpPr>
        <p:spPr>
          <a:xfrm>
            <a:off x="1050738" y="1431341"/>
            <a:ext cx="778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Use SSH in order to get enter server directory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Use terminal </a:t>
            </a:r>
            <a:endParaRPr kumimoji="1" lang="ko-KR" altLang="en-US" dirty="0"/>
          </a:p>
        </p:txBody>
      </p:sp>
      <p:pic>
        <p:nvPicPr>
          <p:cNvPr id="34" name="그림 33" descr="../../../../../../스크린샷%202017-11-28%20오후%209.44.58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16" y="2483333"/>
            <a:ext cx="6180455" cy="1869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35" name="그림 34" descr="../../../../../../스크린샷%202017-11-28%20오후%209.45.50.p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0"/>
          <a:stretch/>
        </p:blipFill>
        <p:spPr bwMode="auto">
          <a:xfrm>
            <a:off x="2671848" y="3645024"/>
            <a:ext cx="6180455" cy="30403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863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9341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A800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2348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Implementation</a:t>
            </a:r>
          </a:p>
        </p:txBody>
      </p:sp>
      <p:sp>
        <p:nvSpPr>
          <p:cNvPr id="27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31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483330" y="891165"/>
            <a:ext cx="3880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Implementation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Android</a:t>
            </a:r>
          </a:p>
        </p:txBody>
      </p:sp>
      <p:sp>
        <p:nvSpPr>
          <p:cNvPr id="30" name="텍스트 상자 29"/>
          <p:cNvSpPr txBox="1"/>
          <p:nvPr/>
        </p:nvSpPr>
        <p:spPr>
          <a:xfrm>
            <a:off x="1050738" y="1431341"/>
            <a:ext cx="7782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Class 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Relation between </a:t>
            </a:r>
            <a:r>
              <a:rPr kumimoji="1" lang="en-US" altLang="ko-KR" dirty="0" err="1" smtClean="0"/>
              <a:t>ListAdapter</a:t>
            </a:r>
            <a:r>
              <a:rPr kumimoji="1" lang="en-US" altLang="ko-KR" dirty="0" smtClean="0"/>
              <a:t> and Activity</a:t>
            </a:r>
            <a:endParaRPr kumimoji="1" lang="ko-KR" altLang="en-US" dirty="0"/>
          </a:p>
        </p:txBody>
      </p:sp>
      <p:pic>
        <p:nvPicPr>
          <p:cNvPr id="36" name="그림 3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4" y="2463960"/>
            <a:ext cx="7716462" cy="39893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03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0" y="229341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DA800"/>
              </a:solidFill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12038" y="262348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Implementation</a:t>
            </a:r>
          </a:p>
        </p:txBody>
      </p:sp>
      <p:sp>
        <p:nvSpPr>
          <p:cNvPr id="27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31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483330" y="891165"/>
            <a:ext cx="3880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Implementation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Android</a:t>
            </a:r>
          </a:p>
        </p:txBody>
      </p:sp>
      <p:sp>
        <p:nvSpPr>
          <p:cNvPr id="30" name="텍스트 상자 29"/>
          <p:cNvSpPr txBox="1"/>
          <p:nvPr/>
        </p:nvSpPr>
        <p:spPr>
          <a:xfrm>
            <a:off x="1050738" y="1431341"/>
            <a:ext cx="778221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dirty="0" err="1" smtClean="0"/>
              <a:t>JSONObject</a:t>
            </a:r>
            <a:r>
              <a:rPr kumimoji="1" lang="en-US" altLang="ko-KR" dirty="0" smtClean="0"/>
              <a:t> and </a:t>
            </a:r>
            <a:r>
              <a:rPr kumimoji="1" lang="en-US" altLang="ko-KR" dirty="0" err="1" smtClean="0"/>
              <a:t>JSONArray</a:t>
            </a:r>
            <a:r>
              <a:rPr kumimoji="1" lang="en-US" altLang="ko-KR" dirty="0" smtClean="0"/>
              <a:t> in order to parsing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ko-KR" altLang="en-US" dirty="0"/>
          </a:p>
        </p:txBody>
      </p:sp>
      <p:pic>
        <p:nvPicPr>
          <p:cNvPr id="28" name="그림 27" descr="../../../../../../스크린샷%202017-11-28%20오후%2011.14.59.p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64" y="2066478"/>
            <a:ext cx="4809490" cy="4020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9" name="그림 28" descr="../../../../../../스크린샷%202017-11-28%20오후%2011.21.19.p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72275"/>
            <a:ext cx="4949825" cy="255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59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59832" y="31058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WITHYOU</a:t>
            </a:r>
          </a:p>
        </p:txBody>
      </p:sp>
    </p:spTree>
    <p:extLst>
      <p:ext uri="{BB962C8B-B14F-4D97-AF65-F5344CB8AC3E}">
        <p14:creationId xmlns:p14="http://schemas.microsoft.com/office/powerpoint/2010/main" val="17118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66" y="1723901"/>
            <a:ext cx="2050778" cy="4211510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909881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Login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531784" y="4430146"/>
            <a:ext cx="6613184" cy="923330"/>
            <a:chOff x="-817048" y="4488236"/>
            <a:chExt cx="6613184" cy="923330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-817048" y="4488236"/>
              <a:ext cx="30996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/>
                <a:t>Case1</a:t>
              </a:r>
            </a:p>
            <a:p>
              <a:r>
                <a:rPr kumimoji="1" lang="en-US" altLang="ko-KR" sz="1600" dirty="0" smtClean="0"/>
                <a:t>If you are not existed user, press </a:t>
              </a:r>
              <a:r>
                <a:rPr kumimoji="1" lang="en-US" altLang="ko-KR" b="1" dirty="0" smtClean="0"/>
                <a:t>“</a:t>
              </a:r>
              <a:r>
                <a:rPr kumimoji="1" lang="en-US" altLang="ko-KR" b="1" dirty="0" smtClean="0">
                  <a:solidFill>
                    <a:srgbClr val="FDA800"/>
                  </a:solidFill>
                </a:rPr>
                <a:t>SIGN UP</a:t>
              </a:r>
              <a:r>
                <a:rPr kumimoji="1" lang="en-US" altLang="ko-KR" b="1" dirty="0" smtClean="0"/>
                <a:t>” </a:t>
              </a:r>
              <a:r>
                <a:rPr kumimoji="1" lang="en-US" altLang="ko-KR" sz="1600" dirty="0" smtClean="0"/>
                <a:t>button</a:t>
              </a:r>
              <a:endParaRPr kumimoji="1" lang="ko-KR" altLang="en-US" sz="1600" dirty="0"/>
            </a:p>
          </p:txBody>
        </p:sp>
        <p:sp>
          <p:nvSpPr>
            <p:cNvPr id="4" name="타원 3"/>
            <p:cNvSpPr/>
            <p:nvPr/>
          </p:nvSpPr>
          <p:spPr>
            <a:xfrm>
              <a:off x="4175956" y="4653136"/>
              <a:ext cx="16201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" name="직선 연결선[R] 5"/>
            <p:cNvCxnSpPr>
              <a:stCxn id="4" idx="3"/>
            </p:cNvCxnSpPr>
            <p:nvPr/>
          </p:nvCxnSpPr>
          <p:spPr>
            <a:xfrm flipH="1">
              <a:off x="1907704" y="4898987"/>
              <a:ext cx="2505522" cy="13578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1878839" y="2745881"/>
            <a:ext cx="6257557" cy="1828281"/>
            <a:chOff x="1986851" y="2753808"/>
            <a:chExt cx="6257557" cy="1828281"/>
          </a:xfrm>
        </p:grpSpPr>
        <p:sp>
          <p:nvSpPr>
            <p:cNvPr id="25" name="텍스트 상자 24"/>
            <p:cNvSpPr txBox="1"/>
            <p:nvPr/>
          </p:nvSpPr>
          <p:spPr>
            <a:xfrm>
              <a:off x="1986851" y="2753808"/>
              <a:ext cx="2771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/>
                <a:t>Case2</a:t>
              </a:r>
            </a:p>
            <a:p>
              <a:r>
                <a:rPr kumimoji="1" lang="en-US" altLang="ko-KR" sz="1600" dirty="0" smtClean="0"/>
                <a:t>If you are existed user, press</a:t>
              </a:r>
              <a:r>
                <a:rPr kumimoji="1" lang="en-US" altLang="ko-KR" sz="1400" dirty="0" smtClean="0"/>
                <a:t> </a:t>
              </a:r>
              <a:r>
                <a:rPr kumimoji="1" lang="en-US" altLang="ko-KR" b="1" dirty="0" smtClean="0"/>
                <a:t>“</a:t>
              </a:r>
              <a:r>
                <a:rPr kumimoji="1" lang="en-US" altLang="ko-KR" b="1" dirty="0" smtClean="0">
                  <a:solidFill>
                    <a:srgbClr val="FDA800"/>
                  </a:solidFill>
                </a:rPr>
                <a:t>LOGIN</a:t>
              </a:r>
              <a:r>
                <a:rPr kumimoji="1" lang="en-US" altLang="ko-KR" b="1" dirty="0" smtClean="0"/>
                <a:t>” </a:t>
              </a:r>
              <a:r>
                <a:rPr kumimoji="1" lang="en-US" altLang="ko-KR" sz="1600" dirty="0" smtClean="0"/>
                <a:t>button</a:t>
              </a:r>
              <a:endParaRPr kumimoji="1" lang="ko-KR" altLang="en-US" sz="1600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6624228" y="4294057"/>
              <a:ext cx="16201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2"/>
            </p:cNvCxnSpPr>
            <p:nvPr/>
          </p:nvCxnSpPr>
          <p:spPr>
            <a:xfrm flipH="1" flipV="1">
              <a:off x="4364548" y="3485025"/>
              <a:ext cx="2259680" cy="95304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3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38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0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408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4425" y="1873590"/>
            <a:ext cx="7075151" cy="3170099"/>
            <a:chOff x="1007604" y="1873590"/>
            <a:chExt cx="7075151" cy="3170099"/>
          </a:xfrm>
        </p:grpSpPr>
        <p:sp>
          <p:nvSpPr>
            <p:cNvPr id="9" name="TextBox 8"/>
            <p:cNvSpPr txBox="1"/>
            <p:nvPr/>
          </p:nvSpPr>
          <p:spPr>
            <a:xfrm>
              <a:off x="1061246" y="2759586"/>
              <a:ext cx="33330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ea typeface="Yoon 윤고딕 520_TT" pitchFamily="18" charset="-127"/>
                </a:rPr>
                <a:t>Term Project Proposal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07604" y="1873590"/>
              <a:ext cx="7075151" cy="3170099"/>
              <a:chOff x="395536" y="2049642"/>
              <a:chExt cx="7075151" cy="317009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95536" y="3226888"/>
                <a:ext cx="3333024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700" b="1" dirty="0" smtClean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rgbClr val="272123"/>
                    </a:solidFill>
                    <a:ea typeface="Yoon 윤고딕 520_TT" pitchFamily="18" charset="-127"/>
                  </a:rPr>
                  <a:t>Contents</a:t>
                </a:r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>
                <a:off x="3347864" y="2279268"/>
                <a:ext cx="0" cy="2651568"/>
              </a:xfrm>
              <a:prstGeom prst="line">
                <a:avLst/>
              </a:prstGeom>
              <a:ln>
                <a:solidFill>
                  <a:srgbClr val="272123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782202" y="2049642"/>
                <a:ext cx="3688485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272123"/>
                    </a:solidFill>
                    <a:ea typeface="Yoon 윤고딕 520_TT" pitchFamily="18" charset="-127"/>
                  </a:rPr>
                  <a:t>Team Introduction</a:t>
                </a:r>
              </a:p>
              <a:p>
                <a:pPr marL="285750" indent="-285750"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272123"/>
                    </a:solidFill>
                    <a:ea typeface="Yoon 윤고딕 520_TT" pitchFamily="18" charset="-127"/>
                  </a:rPr>
                  <a:t>Background</a:t>
                </a:r>
              </a:p>
              <a:p>
                <a:pPr marL="285750" indent="-285750"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272123"/>
                    </a:solidFill>
                    <a:ea typeface="Yoon 윤고딕 520_TT" pitchFamily="18" charset="-127"/>
                  </a:rPr>
                  <a:t>Comparison</a:t>
                </a:r>
              </a:p>
              <a:p>
                <a:pPr marL="285750" indent="-285750"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272123"/>
                    </a:solidFill>
                    <a:ea typeface="Yoon 윤고딕 520_TT" pitchFamily="18" charset="-127"/>
                  </a:rPr>
                  <a:t>Implementation</a:t>
                </a:r>
              </a:p>
              <a:p>
                <a:pPr marL="285750" indent="-285750">
                  <a:lnSpc>
                    <a:spcPct val="200000"/>
                  </a:lnSpc>
                  <a:buFont typeface="Arial" pitchFamily="34" charset="0"/>
                  <a:buChar char="•"/>
                </a:pPr>
                <a:r>
                  <a:rPr lang="en-US" altLang="ko-KR" sz="2000" dirty="0" smtClean="0">
                    <a:solidFill>
                      <a:srgbClr val="272123"/>
                    </a:solidFill>
                    <a:ea typeface="Yoon 윤고딕 520_TT" pitchFamily="18" charset="-127"/>
                  </a:rPr>
                  <a:t>WITHYOU</a:t>
                </a: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0" y="6606000"/>
            <a:ext cx="9158400" cy="252000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5391" y="2633"/>
            <a:ext cx="9159392" cy="252000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Sign up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42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43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5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6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67" y="1695408"/>
            <a:ext cx="2064652" cy="42400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825042" y="3337012"/>
            <a:ext cx="5187118" cy="2289846"/>
            <a:chOff x="784673" y="3256477"/>
            <a:chExt cx="5047467" cy="2614420"/>
          </a:xfrm>
        </p:grpSpPr>
        <p:sp>
          <p:nvSpPr>
            <p:cNvPr id="27" name="타원 26"/>
            <p:cNvSpPr/>
            <p:nvPr/>
          </p:nvSpPr>
          <p:spPr>
            <a:xfrm>
              <a:off x="4211960" y="3256477"/>
              <a:ext cx="162018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3"/>
            </p:cNvCxnSpPr>
            <p:nvPr/>
          </p:nvCxnSpPr>
          <p:spPr>
            <a:xfrm flipH="1">
              <a:off x="1857740" y="3502327"/>
              <a:ext cx="2591490" cy="116737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784673" y="4474811"/>
              <a:ext cx="3099365" cy="1396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b="1" dirty="0" smtClean="0"/>
                <a:t>Check</a:t>
              </a:r>
            </a:p>
            <a:p>
              <a:r>
                <a:rPr kumimoji="1" lang="en-US" altLang="ko-KR" sz="1600" dirty="0" smtClean="0"/>
                <a:t>Can register with student number and check availability</a:t>
              </a:r>
              <a:endParaRPr kumimoji="1" lang="ko-KR" altLang="en-US" sz="1600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53" y="1705184"/>
            <a:ext cx="2059892" cy="42302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67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246" y="1700808"/>
            <a:ext cx="2059892" cy="423022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Home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869735" y="1737217"/>
            <a:ext cx="5411284" cy="1291465"/>
            <a:chOff x="-49158" y="3198737"/>
            <a:chExt cx="5411284" cy="1291465"/>
          </a:xfrm>
        </p:grpSpPr>
        <p:sp>
          <p:nvSpPr>
            <p:cNvPr id="27" name="텍스트 상자 26"/>
            <p:cNvSpPr txBox="1"/>
            <p:nvPr/>
          </p:nvSpPr>
          <p:spPr>
            <a:xfrm>
              <a:off x="-49158" y="3536095"/>
              <a:ext cx="32883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smtClean="0"/>
                <a:t>User Info.</a:t>
              </a:r>
            </a:p>
            <a:p>
              <a:r>
                <a:rPr kumimoji="1" lang="en-US" altLang="ko-KR" dirty="0" smtClean="0"/>
                <a:t>Your picture, name</a:t>
              </a:r>
            </a:p>
            <a:p>
              <a:r>
                <a:rPr kumimoji="1" lang="en-US" altLang="ko-KR" dirty="0" smtClean="0"/>
                <a:t>Info : reservation and rent</a:t>
              </a:r>
              <a:endParaRPr kumimoji="1"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4256683" y="3198737"/>
              <a:ext cx="1105443" cy="503246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9" name="직선 연결선[R] 28"/>
            <p:cNvCxnSpPr>
              <a:stCxn id="28" idx="2"/>
            </p:cNvCxnSpPr>
            <p:nvPr/>
          </p:nvCxnSpPr>
          <p:spPr>
            <a:xfrm flipH="1">
              <a:off x="2267744" y="3450360"/>
              <a:ext cx="1988939" cy="522485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2555776" y="2542191"/>
            <a:ext cx="3717753" cy="2622690"/>
            <a:chOff x="5985696" y="2902231"/>
            <a:chExt cx="3717753" cy="2622690"/>
          </a:xfrm>
        </p:grpSpPr>
        <p:sp>
          <p:nvSpPr>
            <p:cNvPr id="38" name="텍스트 상자 37"/>
            <p:cNvSpPr txBox="1"/>
            <p:nvPr/>
          </p:nvSpPr>
          <p:spPr>
            <a:xfrm>
              <a:off x="5985696" y="3726675"/>
              <a:ext cx="3021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Items</a:t>
              </a:r>
            </a:p>
            <a:p>
              <a:pPr algn="r"/>
              <a:r>
                <a:rPr kumimoji="1" lang="en-US" altLang="ko-KR" dirty="0" smtClean="0"/>
                <a:t>Select items </a:t>
              </a:r>
            </a:p>
            <a:p>
              <a:pPr algn="r"/>
              <a:r>
                <a:rPr kumimoji="1" lang="en-US" altLang="ko-KR" dirty="0" smtClean="0"/>
                <a:t>you want to rent</a:t>
              </a:r>
              <a:endParaRPr kumimoji="1" lang="ko-KR" altLang="en-US" dirty="0"/>
            </a:p>
          </p:txBody>
        </p:sp>
        <p:sp>
          <p:nvSpPr>
            <p:cNvPr id="3" name="오른쪽 중괄호[R] 2"/>
            <p:cNvSpPr/>
            <p:nvPr/>
          </p:nvSpPr>
          <p:spPr>
            <a:xfrm flipH="1">
              <a:off x="9158090" y="2902231"/>
              <a:ext cx="545359" cy="2622690"/>
            </a:xfrm>
            <a:prstGeom prst="rightBrace">
              <a:avLst>
                <a:gd name="adj1" fmla="val 65694"/>
                <a:gd name="adj2" fmla="val 5072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677529" y="5207167"/>
            <a:ext cx="5781849" cy="698712"/>
            <a:chOff x="2347141" y="4077136"/>
            <a:chExt cx="5576904" cy="698712"/>
          </a:xfrm>
        </p:grpSpPr>
        <p:sp>
          <p:nvSpPr>
            <p:cNvPr id="42" name="텍스트 상자 41"/>
            <p:cNvSpPr txBox="1"/>
            <p:nvPr/>
          </p:nvSpPr>
          <p:spPr>
            <a:xfrm>
              <a:off x="2347141" y="4375738"/>
              <a:ext cx="176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Fixed menu</a:t>
              </a:r>
            </a:p>
          </p:txBody>
        </p:sp>
        <p:sp>
          <p:nvSpPr>
            <p:cNvPr id="43" name="타원 42"/>
            <p:cNvSpPr/>
            <p:nvPr/>
          </p:nvSpPr>
          <p:spPr>
            <a:xfrm>
              <a:off x="5779629" y="4077136"/>
              <a:ext cx="2144416" cy="49865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직선 연결선[R] 43"/>
            <p:cNvCxnSpPr>
              <a:stCxn id="43" idx="2"/>
            </p:cNvCxnSpPr>
            <p:nvPr/>
          </p:nvCxnSpPr>
          <p:spPr>
            <a:xfrm flipH="1">
              <a:off x="4125094" y="4326465"/>
              <a:ext cx="1654535" cy="24932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52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3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55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6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7538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Product Detail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619672" y="2683654"/>
            <a:ext cx="4671260" cy="2915074"/>
            <a:chOff x="4398950" y="2827670"/>
            <a:chExt cx="4671260" cy="2915074"/>
          </a:xfrm>
        </p:grpSpPr>
        <p:sp>
          <p:nvSpPr>
            <p:cNvPr id="39" name="텍스트 상자 38"/>
            <p:cNvSpPr txBox="1"/>
            <p:nvPr/>
          </p:nvSpPr>
          <p:spPr>
            <a:xfrm>
              <a:off x="4398950" y="3429000"/>
              <a:ext cx="40187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List</a:t>
              </a:r>
            </a:p>
            <a:p>
              <a:pPr algn="r"/>
              <a:r>
                <a:rPr kumimoji="1" lang="en-US" altLang="ko-KR" dirty="0" smtClean="0"/>
                <a:t>Name of charger Possibility of rent</a:t>
              </a:r>
            </a:p>
            <a:p>
              <a:pPr algn="r"/>
              <a:r>
                <a:rPr kumimoji="1" lang="en-US" altLang="ko-KR" dirty="0" smtClean="0"/>
                <a:t>( Yellow: P / Gray: N)</a:t>
              </a:r>
              <a:endParaRPr kumimoji="1" lang="ko-KR" altLang="en-US" dirty="0"/>
            </a:p>
          </p:txBody>
        </p:sp>
        <p:sp>
          <p:nvSpPr>
            <p:cNvPr id="40" name="오른쪽 중괄호[R] 39"/>
            <p:cNvSpPr/>
            <p:nvPr/>
          </p:nvSpPr>
          <p:spPr>
            <a:xfrm flipH="1">
              <a:off x="8524851" y="2827670"/>
              <a:ext cx="545359" cy="2915074"/>
            </a:xfrm>
            <a:prstGeom prst="rightBrace">
              <a:avLst>
                <a:gd name="adj1" fmla="val 65694"/>
                <a:gd name="adj2" fmla="val 5072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053761" y="1979613"/>
            <a:ext cx="7267459" cy="1878256"/>
            <a:chOff x="267948" y="3780746"/>
            <a:chExt cx="7267459" cy="1878256"/>
          </a:xfrm>
        </p:grpSpPr>
        <p:sp>
          <p:nvSpPr>
            <p:cNvPr id="42" name="텍스트 상자 41"/>
            <p:cNvSpPr txBox="1"/>
            <p:nvPr/>
          </p:nvSpPr>
          <p:spPr>
            <a:xfrm>
              <a:off x="267948" y="3780746"/>
              <a:ext cx="32883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dirty="0" smtClean="0"/>
                <a:t>User borrow Item,</a:t>
              </a:r>
            </a:p>
            <a:p>
              <a:pPr algn="r"/>
              <a:r>
                <a:rPr kumimoji="1" lang="en-US" altLang="ko-KR" dirty="0" smtClean="0"/>
                <a:t>the picture and due date       is updated</a:t>
              </a:r>
              <a:endParaRPr kumimoji="1" lang="ko-KR" altLang="en-US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7026547" y="5185415"/>
              <a:ext cx="508860" cy="473587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600"/>
            </a:p>
          </p:txBody>
        </p:sp>
        <p:cxnSp>
          <p:nvCxnSpPr>
            <p:cNvPr id="44" name="직선 연결선[R] 43"/>
            <p:cNvCxnSpPr>
              <a:stCxn id="43" idx="1"/>
            </p:cNvCxnSpPr>
            <p:nvPr/>
          </p:nvCxnSpPr>
          <p:spPr>
            <a:xfrm flipH="1" flipV="1">
              <a:off x="3570163" y="4268768"/>
              <a:ext cx="3530905" cy="98600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>
            <a:off x="1483330" y="4509120"/>
            <a:ext cx="6066213" cy="1435995"/>
            <a:chOff x="726639" y="4424800"/>
            <a:chExt cx="6066213" cy="1435995"/>
          </a:xfrm>
        </p:grpSpPr>
        <p:sp>
          <p:nvSpPr>
            <p:cNvPr id="46" name="텍스트 상자 45"/>
            <p:cNvSpPr txBox="1"/>
            <p:nvPr/>
          </p:nvSpPr>
          <p:spPr>
            <a:xfrm>
              <a:off x="726639" y="5214464"/>
              <a:ext cx="3288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Other borrow the item,</a:t>
              </a:r>
            </a:p>
            <a:p>
              <a:r>
                <a:rPr kumimoji="1" lang="en-US" altLang="ko-KR" dirty="0" smtClean="0"/>
                <a:t>Due date is updated</a:t>
              </a:r>
            </a:p>
          </p:txBody>
        </p:sp>
        <p:cxnSp>
          <p:nvCxnSpPr>
            <p:cNvPr id="48" name="직선 연결선[R] 47"/>
            <p:cNvCxnSpPr/>
            <p:nvPr/>
          </p:nvCxnSpPr>
          <p:spPr>
            <a:xfrm flipH="1">
              <a:off x="3355157" y="4424800"/>
              <a:ext cx="3437695" cy="1089608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47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grpSp>
        <p:nvGrpSpPr>
          <p:cNvPr id="2181" name="그룹 2180"/>
          <p:cNvGrpSpPr/>
          <p:nvPr/>
        </p:nvGrpSpPr>
        <p:grpSpPr>
          <a:xfrm>
            <a:off x="6299895" y="1705184"/>
            <a:ext cx="2058090" cy="4225917"/>
            <a:chOff x="6299895" y="1705184"/>
            <a:chExt cx="2058090" cy="4225917"/>
          </a:xfrm>
        </p:grpSpPr>
        <p:grpSp>
          <p:nvGrpSpPr>
            <p:cNvPr id="2174" name="그룹 2173"/>
            <p:cNvGrpSpPr/>
            <p:nvPr/>
          </p:nvGrpSpPr>
          <p:grpSpPr>
            <a:xfrm>
              <a:off x="6299895" y="1705184"/>
              <a:ext cx="2058090" cy="4225917"/>
              <a:chOff x="6299895" y="1705184"/>
              <a:chExt cx="2058090" cy="4225917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00192" y="1705184"/>
                <a:ext cx="2057793" cy="4225917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7" name="그림 16"/>
              <p:cNvPicPr>
                <a:picLocks/>
              </p:cNvPicPr>
              <p:nvPr/>
            </p:nvPicPr>
            <p:blipFill rotWithShape="1">
              <a:blip r:embed="rId3"/>
              <a:srcRect l="8769" t="26421" r="7011" b="23573"/>
              <a:stretch/>
            </p:blipFill>
            <p:spPr>
              <a:xfrm>
                <a:off x="6299895" y="2275101"/>
                <a:ext cx="2058090" cy="2666067"/>
              </a:xfrm>
              <a:prstGeom prst="rect">
                <a:avLst/>
              </a:prstGeom>
            </p:spPr>
          </p:pic>
        </p:grpSp>
        <p:cxnSp>
          <p:nvCxnSpPr>
            <p:cNvPr id="49" name="직선 연결선[R] 48"/>
            <p:cNvCxnSpPr/>
            <p:nvPr/>
          </p:nvCxnSpPr>
          <p:spPr>
            <a:xfrm flipH="1">
              <a:off x="7027191" y="4509120"/>
              <a:ext cx="86409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그림 195"/>
            <p:cNvPicPr>
              <a:picLocks/>
            </p:cNvPicPr>
            <p:nvPr/>
          </p:nvPicPr>
          <p:blipFill rotWithShape="1">
            <a:blip r:embed="rId3"/>
            <a:srcRect l="8769" t="40619" r="7011" b="46763"/>
            <a:stretch/>
          </p:blipFill>
          <p:spPr>
            <a:xfrm>
              <a:off x="6299895" y="4929924"/>
              <a:ext cx="2058090" cy="67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How to reserve</a:t>
            </a:r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40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6299895" y="1705184"/>
            <a:ext cx="2058090" cy="4225917"/>
            <a:chOff x="6299895" y="1705184"/>
            <a:chExt cx="2058090" cy="422591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192" y="1705184"/>
              <a:ext cx="2057793" cy="4225917"/>
            </a:xfrm>
            <a:prstGeom prst="rect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34" name="그림 33"/>
            <p:cNvPicPr>
              <a:picLocks/>
            </p:cNvPicPr>
            <p:nvPr/>
          </p:nvPicPr>
          <p:blipFill rotWithShape="1">
            <a:blip r:embed="rId3"/>
            <a:srcRect l="8769" t="26421" r="7011" b="23573"/>
            <a:stretch/>
          </p:blipFill>
          <p:spPr>
            <a:xfrm>
              <a:off x="6299895" y="2275101"/>
              <a:ext cx="2058090" cy="2666067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/>
          </p:cNvPicPr>
          <p:nvPr/>
        </p:nvPicPr>
        <p:blipFill rotWithShape="1">
          <a:blip r:embed="rId3"/>
          <a:srcRect l="8769" t="40619" r="7011" b="46763"/>
          <a:stretch/>
        </p:blipFill>
        <p:spPr>
          <a:xfrm>
            <a:off x="6299895" y="4929924"/>
            <a:ext cx="2058090" cy="6727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8" t="20591" r="8879" b="6751"/>
          <a:stretch/>
        </p:blipFill>
        <p:spPr>
          <a:xfrm>
            <a:off x="6385028" y="3151256"/>
            <a:ext cx="1908213" cy="1512168"/>
          </a:xfrm>
          <a:prstGeom prst="rect">
            <a:avLst/>
          </a:prstGeom>
          <a:solidFill>
            <a:srgbClr val="FFC000"/>
          </a:solidFill>
          <a:ln w="28575">
            <a:solidFill>
              <a:srgbClr val="FDA800"/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1489569" y="3464566"/>
            <a:ext cx="6798420" cy="954107"/>
            <a:chOff x="-1051116" y="3289273"/>
            <a:chExt cx="6798420" cy="954107"/>
          </a:xfrm>
        </p:grpSpPr>
        <p:sp>
          <p:nvSpPr>
            <p:cNvPr id="25" name="텍스트 상자 24"/>
            <p:cNvSpPr txBox="1"/>
            <p:nvPr/>
          </p:nvSpPr>
          <p:spPr>
            <a:xfrm>
              <a:off x="-1051116" y="3289273"/>
              <a:ext cx="32883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Select Item</a:t>
              </a:r>
            </a:p>
            <a:p>
              <a:pPr algn="r"/>
              <a:r>
                <a:rPr kumimoji="1" lang="en-US" altLang="ko-KR" dirty="0" smtClean="0"/>
                <a:t>If you select possible item,</a:t>
              </a:r>
            </a:p>
            <a:p>
              <a:pPr algn="r"/>
              <a:r>
                <a:rPr kumimoji="1" lang="en-US" altLang="ko-KR" dirty="0" smtClean="0"/>
                <a:t>you can set period.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3759507" y="3472501"/>
              <a:ext cx="1987797" cy="50034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kumimoji="1" lang="ko-KR" altLang="en-US" sz="1600"/>
            </a:p>
          </p:txBody>
        </p:sp>
        <p:cxnSp>
          <p:nvCxnSpPr>
            <p:cNvPr id="28" name="직선 연결선[R] 27"/>
            <p:cNvCxnSpPr>
              <a:stCxn id="27" idx="2"/>
            </p:cNvCxnSpPr>
            <p:nvPr/>
          </p:nvCxnSpPr>
          <p:spPr>
            <a:xfrm flipH="1">
              <a:off x="2377585" y="3722673"/>
              <a:ext cx="1381922" cy="15022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63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My page</a:t>
            </a:r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40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2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3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714570"/>
            <a:ext cx="2059892" cy="423022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6444208" y="2420888"/>
            <a:ext cx="1800200" cy="2736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/>
          </p:cNvPicPr>
          <p:nvPr/>
        </p:nvPicPr>
        <p:blipFill rotWithShape="1">
          <a:blip r:embed="rId3"/>
          <a:srcRect l="7971" t="46278" r="7809" b="27052"/>
          <a:stretch/>
        </p:blipFill>
        <p:spPr>
          <a:xfrm>
            <a:off x="6300192" y="2276871"/>
            <a:ext cx="2059892" cy="1512169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300296" y="2262006"/>
            <a:ext cx="7059788" cy="1527033"/>
            <a:chOff x="-720208" y="3472500"/>
            <a:chExt cx="7059788" cy="1527033"/>
          </a:xfrm>
        </p:grpSpPr>
        <p:sp>
          <p:nvSpPr>
            <p:cNvPr id="25" name="텍스트 상자 24"/>
            <p:cNvSpPr txBox="1"/>
            <p:nvPr/>
          </p:nvSpPr>
          <p:spPr>
            <a:xfrm>
              <a:off x="-720208" y="3803717"/>
              <a:ext cx="328834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400" b="1" dirty="0" smtClean="0"/>
                <a:t>Item list</a:t>
              </a:r>
            </a:p>
            <a:p>
              <a:pPr algn="r"/>
              <a:r>
                <a:rPr kumimoji="1" lang="en-US" altLang="ko-KR" sz="2000" dirty="0" smtClean="0"/>
                <a:t>Yellow box : rent</a:t>
              </a:r>
            </a:p>
            <a:p>
              <a:pPr algn="r"/>
              <a:r>
                <a:rPr kumimoji="1" lang="en-US" altLang="ko-KR" sz="2000" dirty="0" smtClean="0"/>
                <a:t>Gray box : reserve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4211960" y="3472500"/>
              <a:ext cx="2127620" cy="1527033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직선 연결선[R] 27"/>
            <p:cNvCxnSpPr>
              <a:stCxn id="27" idx="2"/>
              <a:endCxn id="25" idx="3"/>
            </p:cNvCxnSpPr>
            <p:nvPr/>
          </p:nvCxnSpPr>
          <p:spPr>
            <a:xfrm flipH="1">
              <a:off x="2568136" y="4236017"/>
              <a:ext cx="1643824" cy="10630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714570"/>
            <a:ext cx="2059892" cy="423022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42787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Board : Time table &amp; Notice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821080" y="2326251"/>
            <a:ext cx="3255150" cy="2673293"/>
            <a:chOff x="6395357" y="2287596"/>
            <a:chExt cx="3255150" cy="2673293"/>
          </a:xfrm>
        </p:grpSpPr>
        <p:sp>
          <p:nvSpPr>
            <p:cNvPr id="27" name="텍스트 상자 26"/>
            <p:cNvSpPr txBox="1"/>
            <p:nvPr/>
          </p:nvSpPr>
          <p:spPr>
            <a:xfrm>
              <a:off x="6395357" y="3173230"/>
              <a:ext cx="24623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Time table</a:t>
              </a:r>
            </a:p>
            <a:p>
              <a:pPr algn="r"/>
              <a:r>
                <a:rPr kumimoji="1" lang="en-US" altLang="ko-KR" dirty="0" smtClean="0"/>
                <a:t>Office keeper’s time </a:t>
              </a:r>
            </a:p>
            <a:p>
              <a:pPr algn="r"/>
              <a:r>
                <a:rPr kumimoji="1" lang="en-US" altLang="ko-KR" dirty="0" smtClean="0"/>
                <a:t>only colored box</a:t>
              </a:r>
            </a:p>
          </p:txBody>
        </p:sp>
        <p:sp>
          <p:nvSpPr>
            <p:cNvPr id="28" name="오른쪽 중괄호[R] 27"/>
            <p:cNvSpPr/>
            <p:nvPr/>
          </p:nvSpPr>
          <p:spPr>
            <a:xfrm flipH="1">
              <a:off x="8995193" y="2287596"/>
              <a:ext cx="655314" cy="2673293"/>
            </a:xfrm>
            <a:prstGeom prst="rightBrace">
              <a:avLst>
                <a:gd name="adj1" fmla="val 65694"/>
                <a:gd name="adj2" fmla="val 5072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0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39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063308" y="1707216"/>
            <a:ext cx="2063473" cy="4237581"/>
            <a:chOff x="4211960" y="1825118"/>
            <a:chExt cx="2063473" cy="423758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1825118"/>
              <a:ext cx="2063473" cy="423758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420888"/>
              <a:ext cx="2039415" cy="269655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275220" y="4005064"/>
            <a:ext cx="2077867" cy="1206688"/>
            <a:chOff x="9144000" y="2167129"/>
            <a:chExt cx="2066817" cy="120668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/>
            <a:srcRect t="11513" b="79101"/>
            <a:stretch/>
          </p:blipFill>
          <p:spPr>
            <a:xfrm>
              <a:off x="9144000" y="2167129"/>
              <a:ext cx="2063473" cy="39777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5"/>
            <a:srcRect t="11513" b="79101"/>
            <a:stretch/>
          </p:blipFill>
          <p:spPr>
            <a:xfrm>
              <a:off x="9144000" y="2578265"/>
              <a:ext cx="2063473" cy="397776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/>
            <a:srcRect t="11513" b="79101"/>
            <a:stretch/>
          </p:blipFill>
          <p:spPr>
            <a:xfrm>
              <a:off x="9147344" y="2976041"/>
              <a:ext cx="2063473" cy="397776"/>
            </a:xfrm>
            <a:prstGeom prst="rect">
              <a:avLst/>
            </a:prstGeom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6"/>
          <a:stretch/>
        </p:blipFill>
        <p:spPr>
          <a:xfrm>
            <a:off x="6284599" y="2194553"/>
            <a:ext cx="2039415" cy="1581645"/>
          </a:xfrm>
          <a:prstGeom prst="rect">
            <a:avLst/>
          </a:prstGeom>
        </p:spPr>
      </p:pic>
      <p:sp>
        <p:nvSpPr>
          <p:cNvPr id="49" name="오른쪽 중괄호[R] 27"/>
          <p:cNvSpPr/>
          <p:nvPr/>
        </p:nvSpPr>
        <p:spPr>
          <a:xfrm flipH="1">
            <a:off x="5879278" y="3992249"/>
            <a:ext cx="382933" cy="1219503"/>
          </a:xfrm>
          <a:prstGeom prst="rightBrace">
            <a:avLst>
              <a:gd name="adj1" fmla="val 65694"/>
              <a:gd name="adj2" fmla="val 5072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0" name="직선 연결선[R] 27"/>
          <p:cNvCxnSpPr/>
          <p:nvPr/>
        </p:nvCxnSpPr>
        <p:spPr>
          <a:xfrm flipH="1">
            <a:off x="3271563" y="4634243"/>
            <a:ext cx="2594706" cy="82812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텍스트 상자 26"/>
          <p:cNvSpPr txBox="1"/>
          <p:nvPr/>
        </p:nvSpPr>
        <p:spPr>
          <a:xfrm>
            <a:off x="809238" y="4839592"/>
            <a:ext cx="2462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 smtClean="0"/>
              <a:t>Edit</a:t>
            </a:r>
          </a:p>
          <a:p>
            <a:pPr algn="r"/>
            <a:r>
              <a:rPr kumimoji="1" lang="en-US" altLang="ko-KR" dirty="0"/>
              <a:t>Admin only.</a:t>
            </a:r>
          </a:p>
          <a:p>
            <a:pPr algn="r"/>
            <a:r>
              <a:rPr kumimoji="1" lang="en-US" altLang="ko-KR" dirty="0"/>
              <a:t>Notice for user like</a:t>
            </a:r>
          </a:p>
          <a:p>
            <a:pPr algn="r"/>
            <a:r>
              <a:rPr kumimoji="1" lang="en-US" altLang="ko-KR" dirty="0"/>
              <a:t>‘No delay three times’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0192" y="3776993"/>
            <a:ext cx="2049551" cy="2414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2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4096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Administer – </a:t>
            </a:r>
            <a:r>
              <a:rPr lang="en-US" altLang="ko-KR" sz="22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mng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student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411760" y="2348880"/>
            <a:ext cx="3870546" cy="3244927"/>
            <a:chOff x="5098198" y="5316245"/>
            <a:chExt cx="3870546" cy="3244927"/>
          </a:xfrm>
        </p:grpSpPr>
        <p:sp>
          <p:nvSpPr>
            <p:cNvPr id="29" name="텍스트 상자 28"/>
            <p:cNvSpPr txBox="1"/>
            <p:nvPr/>
          </p:nvSpPr>
          <p:spPr>
            <a:xfrm>
              <a:off x="5098198" y="6461654"/>
              <a:ext cx="302120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Manage users</a:t>
              </a:r>
            </a:p>
            <a:p>
              <a:pPr algn="r"/>
              <a:r>
                <a:rPr kumimoji="1" lang="en-US" altLang="ko-KR" dirty="0" smtClean="0"/>
                <a:t>Can manage student list</a:t>
              </a:r>
              <a:endParaRPr kumimoji="1" lang="ko-KR" altLang="en-US" dirty="0"/>
            </a:p>
          </p:txBody>
        </p:sp>
        <p:sp>
          <p:nvSpPr>
            <p:cNvPr id="30" name="오른쪽 중괄호[R] 29"/>
            <p:cNvSpPr/>
            <p:nvPr/>
          </p:nvSpPr>
          <p:spPr>
            <a:xfrm flipH="1">
              <a:off x="8423385" y="5316245"/>
              <a:ext cx="545359" cy="3244927"/>
            </a:xfrm>
            <a:prstGeom prst="rightBrace">
              <a:avLst>
                <a:gd name="adj1" fmla="val 65694"/>
                <a:gd name="adj2" fmla="val 5072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7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39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14" y="1679322"/>
            <a:ext cx="2063473" cy="42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1483330" y="891165"/>
            <a:ext cx="4960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Administer – </a:t>
            </a:r>
            <a:r>
              <a:rPr lang="en-US" altLang="ko-KR" sz="22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mng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 rented items</a:t>
            </a:r>
          </a:p>
        </p:txBody>
      </p:sp>
      <p:sp>
        <p:nvSpPr>
          <p:cNvPr id="27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39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1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-9283" y="2788331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각 삼각형 9"/>
          <p:cNvSpPr/>
          <p:nvPr/>
        </p:nvSpPr>
        <p:spPr>
          <a:xfrm rot="5400000">
            <a:off x="702755" y="3118405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121473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05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156176" y="1679322"/>
            <a:ext cx="2537710" cy="4237580"/>
            <a:chOff x="6156176" y="1679322"/>
            <a:chExt cx="2537710" cy="423758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9614" y="1679322"/>
              <a:ext cx="2063473" cy="423758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/>
            </p:cNvPicPr>
            <p:nvPr/>
          </p:nvPicPr>
          <p:blipFill rotWithShape="1">
            <a:blip r:embed="rId3"/>
            <a:srcRect l="8220" t="46063" r="7560" b="44365"/>
            <a:stretch/>
          </p:blipFill>
          <p:spPr>
            <a:xfrm>
              <a:off x="6156176" y="3976054"/>
              <a:ext cx="2537710" cy="61990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/>
            </p:cNvPicPr>
            <p:nvPr/>
          </p:nvPicPr>
          <p:blipFill rotWithShape="1">
            <a:blip r:embed="rId3"/>
            <a:srcRect l="8220" t="27249" r="7560" b="63344"/>
            <a:stretch/>
          </p:blipFill>
          <p:spPr>
            <a:xfrm>
              <a:off x="6181090" y="2457638"/>
              <a:ext cx="2477697" cy="59480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/>
            </p:cNvPicPr>
            <p:nvPr/>
          </p:nvPicPr>
          <p:blipFill rotWithShape="1">
            <a:blip r:embed="rId3"/>
            <a:srcRect l="8220" t="36173" r="7560" b="52888"/>
            <a:stretch/>
          </p:blipFill>
          <p:spPr>
            <a:xfrm>
              <a:off x="6181090" y="3212976"/>
              <a:ext cx="2421270" cy="675951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/>
            </p:cNvPicPr>
            <p:nvPr/>
          </p:nvPicPr>
          <p:blipFill rotWithShape="1">
            <a:blip r:embed="rId3"/>
            <a:srcRect l="8220" t="54857" r="7560" b="34655"/>
            <a:stretch/>
          </p:blipFill>
          <p:spPr>
            <a:xfrm>
              <a:off x="6181090" y="4725144"/>
              <a:ext cx="2421270" cy="648072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2395198" y="2344312"/>
            <a:ext cx="3887108" cy="3244927"/>
            <a:chOff x="5081636" y="5316245"/>
            <a:chExt cx="3887108" cy="3244927"/>
          </a:xfrm>
        </p:grpSpPr>
        <p:sp>
          <p:nvSpPr>
            <p:cNvPr id="48" name="텍스트 상자 28"/>
            <p:cNvSpPr txBox="1"/>
            <p:nvPr/>
          </p:nvSpPr>
          <p:spPr>
            <a:xfrm>
              <a:off x="5081636" y="6461654"/>
              <a:ext cx="3021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2000" b="1" dirty="0" smtClean="0"/>
                <a:t>Current Rent</a:t>
              </a:r>
            </a:p>
            <a:p>
              <a:pPr algn="r"/>
              <a:r>
                <a:rPr kumimoji="1" lang="en-US" altLang="ko-KR" dirty="0" smtClean="0"/>
                <a:t>Rented item list</a:t>
              </a:r>
            </a:p>
            <a:p>
              <a:pPr algn="r"/>
              <a:r>
                <a:rPr kumimoji="1" lang="en-US" altLang="ko-KR" dirty="0" smtClean="0"/>
                <a:t>Delay : Red color date</a:t>
              </a:r>
              <a:endParaRPr kumimoji="1" lang="ko-KR" altLang="en-US" dirty="0"/>
            </a:p>
          </p:txBody>
        </p:sp>
        <p:sp>
          <p:nvSpPr>
            <p:cNvPr id="49" name="오른쪽 중괄호[R] 29"/>
            <p:cNvSpPr/>
            <p:nvPr/>
          </p:nvSpPr>
          <p:spPr>
            <a:xfrm flipH="1">
              <a:off x="8423385" y="5316245"/>
              <a:ext cx="545359" cy="3244927"/>
            </a:xfrm>
            <a:prstGeom prst="rightBrace">
              <a:avLst>
                <a:gd name="adj1" fmla="val 65694"/>
                <a:gd name="adj2" fmla="val 50726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6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59832" y="31058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30079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422119" y="1101172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사용자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704" y="1700808"/>
            <a:ext cx="5328592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(LOG IN)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(HOME)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물품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대여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날짜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설정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 문자 보내기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(BOARD)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확인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 글 등록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(MY PAGE)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나의 정보 확인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92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59832" y="2828836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Team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82" y="1930889"/>
            <a:ext cx="1337214" cy="23772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48" y="1950069"/>
            <a:ext cx="1337122" cy="23771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0373" y="4708301"/>
            <a:ext cx="73557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회원이 아닌 경우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첫 화면이 로그인 페이지에서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‘you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are not member? Please sign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in‘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페이지가 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8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자신의 학번을 등록한 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아이디의 사용 가능 여부를 점검할 수 있는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‘V’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눌러 확인한다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8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학번을 사용할 수 있는 경우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비밀번호와 이름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휴대폰 번호를 입력 한 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‘REGISTER’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눌러 회원가입을 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422119" y="1101172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1-1.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회원가입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로그인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(LOG IN)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73" y="1950069"/>
            <a:ext cx="1326425" cy="23580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타원 8"/>
          <p:cNvSpPr/>
          <p:nvPr/>
        </p:nvSpPr>
        <p:spPr>
          <a:xfrm>
            <a:off x="2727224" y="3266696"/>
            <a:ext cx="452582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5024718" y="2775861"/>
            <a:ext cx="452582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255938" y="3485866"/>
            <a:ext cx="1226895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241" y="1907671"/>
            <a:ext cx="1465679" cy="26056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2675" y="4942936"/>
            <a:ext cx="73557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앱을 실행하면 로그인 페이지가 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학번과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비밀번호를 입력 한 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‘LOG IN’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메인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HOME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422119" y="1101172"/>
            <a:ext cx="3131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1-2.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로그인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로그인</a:t>
            </a:r>
            <a:r>
              <a:rPr lang="en-US" altLang="ko-KR" sz="1400" b="1" dirty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(LOG IN)</a:t>
            </a:r>
          </a:p>
        </p:txBody>
      </p:sp>
      <p:sp>
        <p:nvSpPr>
          <p:cNvPr id="35" name="타원 34"/>
          <p:cNvSpPr/>
          <p:nvPr/>
        </p:nvSpPr>
        <p:spPr>
          <a:xfrm>
            <a:off x="6062482" y="1932656"/>
            <a:ext cx="327453" cy="2947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00" y="1902130"/>
            <a:ext cx="1468796" cy="26111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타원 20"/>
          <p:cNvSpPr/>
          <p:nvPr/>
        </p:nvSpPr>
        <p:spPr>
          <a:xfrm>
            <a:off x="2883645" y="3399288"/>
            <a:ext cx="452582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08" y="1896589"/>
            <a:ext cx="1468796" cy="26111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2675" y="4942936"/>
            <a:ext cx="73557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어플리케이션 사용 중 로그아웃을 원하는 경우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상단 바의 오른 쪽에 위치한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‘Log Out’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로그아웃이 되고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화면이 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16"/>
          <p:cNvSpPr txBox="1"/>
          <p:nvPr/>
        </p:nvSpPr>
        <p:spPr>
          <a:xfrm>
            <a:off x="1422119" y="1101172"/>
            <a:ext cx="3131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1-3.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로그아웃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로그인</a:t>
            </a:r>
            <a:r>
              <a:rPr lang="en-US" altLang="ko-KR" sz="1400" b="1" dirty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(LOG IN)</a:t>
            </a:r>
          </a:p>
        </p:txBody>
      </p:sp>
      <p:sp>
        <p:nvSpPr>
          <p:cNvPr id="35" name="타원 34"/>
          <p:cNvSpPr/>
          <p:nvPr/>
        </p:nvSpPr>
        <p:spPr>
          <a:xfrm>
            <a:off x="6062482" y="1932656"/>
            <a:ext cx="327453" cy="2947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06" y="1877796"/>
            <a:ext cx="1479367" cy="26299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/>
          <p:cNvSpPr/>
          <p:nvPr/>
        </p:nvSpPr>
        <p:spPr>
          <a:xfrm>
            <a:off x="3412178" y="1922826"/>
            <a:ext cx="452582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3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1422118" y="1101172"/>
            <a:ext cx="4339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2-1.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대여 물품 확인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(HOME)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40373" y="4725144"/>
            <a:ext cx="73557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나타나는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HOME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대여하기를 원하는 물품의 이미지를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en-US" altLang="ko-KR" sz="8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보유 물품들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 물품의 대여 가능 여부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된 물품의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반납 예정일 등의 정보를 확인 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대여가 가능한 물건은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Availability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버튼을 선택할 수 있고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대여가 불가능한 물건은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Availability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이며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버튼을 선택할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 없다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8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53" y="1896589"/>
            <a:ext cx="1473751" cy="2620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06" y="1877796"/>
            <a:ext cx="1479367" cy="26299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2482430" y="2394600"/>
            <a:ext cx="611002" cy="5698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6462495" y="2169146"/>
            <a:ext cx="570965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1422118" y="1101172"/>
            <a:ext cx="4339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2-2.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물품 대여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날짜 설정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(HOME)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6456" y="4811033"/>
            <a:ext cx="7903627" cy="1342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원하는 물품의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RESERVE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클릭하면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원하는 반납일을 설정 할 수 있는 달력이 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시작일은 대여를 선택한 당일이며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사용자는 달력에서 원하는 반납일을 선택할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NEXT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시작일과 설정한 반납 예정일을 다시 한번 확인 할 수 있는 </a:t>
            </a:r>
            <a:r>
              <a:rPr lang="ko-KR" altLang="en-US" sz="14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결과창이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나타난다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4824"/>
            <a:ext cx="1423449" cy="25305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847657"/>
            <a:ext cx="1446663" cy="257184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73" y="1850682"/>
            <a:ext cx="1443261" cy="25657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9" name="타원 28"/>
          <p:cNvSpPr/>
          <p:nvPr/>
        </p:nvSpPr>
        <p:spPr>
          <a:xfrm>
            <a:off x="3163645" y="2129795"/>
            <a:ext cx="527547" cy="32403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97168" y="3212916"/>
            <a:ext cx="256331" cy="2423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821616" y="3511246"/>
            <a:ext cx="763855" cy="259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2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1422118" y="1101172"/>
            <a:ext cx="4339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2-3.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확인 문자 보내기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(HOME)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2131" y="4941168"/>
            <a:ext cx="7355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</a:t>
            </a:r>
            <a:r>
              <a:rPr lang="ko-KR" altLang="en-US" sz="14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결과창에서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MESSAGE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누르면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관리자에게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ID(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학번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빌린 물건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반납 예정일이 문자로 전달된다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800" dirty="0" smtClean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공지사항의 학생회실 개방 시간표를 확인하고 방문한다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관리자에게 문자를 확인 받고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물건을 대여한다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80" y="1837716"/>
            <a:ext cx="1423955" cy="25314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3240"/>
          <a:stretch/>
        </p:blipFill>
        <p:spPr>
          <a:xfrm>
            <a:off x="4773493" y="1637436"/>
            <a:ext cx="2318787" cy="11031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67569" b="6208"/>
          <a:stretch/>
        </p:blipFill>
        <p:spPr>
          <a:xfrm>
            <a:off x="4773493" y="3119198"/>
            <a:ext cx="2318787" cy="12499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716016" y="1340768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사용자 메시지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726203" y="2841843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관리자 메시지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28" name="타원 27"/>
          <p:cNvSpPr/>
          <p:nvPr/>
        </p:nvSpPr>
        <p:spPr>
          <a:xfrm>
            <a:off x="2848810" y="3484554"/>
            <a:ext cx="763855" cy="2596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1422118" y="1101172"/>
            <a:ext cx="5382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3.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게시판 확인</a:t>
            </a:r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글 등록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게시판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(BOARD)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40373" y="4725144"/>
            <a:ext cx="73557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하단 바에서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BOARD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페이지를 선택한다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관리자와 다른 사용자가 쓴 글을 확인 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우측 하단의 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누르면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게시판의 글을 쓸 수 있는 페이지가 나온다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페이지에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제목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글쓴이의 이름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내용 그리고 일시를 입력한 후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POST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게시판에 그 글이 등록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04" y="1859176"/>
            <a:ext cx="1435589" cy="25521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808" y="1859176"/>
            <a:ext cx="1440160" cy="25602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2255603" y="1857914"/>
            <a:ext cx="1435590" cy="2552158"/>
            <a:chOff x="2255603" y="1857914"/>
            <a:chExt cx="1435590" cy="255215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604" y="1857914"/>
              <a:ext cx="1435589" cy="255215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2255603" y="3068960"/>
              <a:ext cx="1435589" cy="504056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3286978" y="3988262"/>
            <a:ext cx="441611" cy="4218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1422118" y="1101172"/>
            <a:ext cx="5382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4.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나의 정보 확인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마이페이지</a:t>
            </a:r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(MY PAGE)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40373" y="4971382"/>
            <a:ext cx="7355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하단 바에서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 PAGE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페이지를 선택한다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자신의 등록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ID(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학번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확인 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66" y="1857914"/>
            <a:ext cx="1445327" cy="25694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6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422119" y="1101172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관리자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2084550"/>
            <a:ext cx="5328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홈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(HOME)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확정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물품 관리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buFont typeface="+mj-lt"/>
              <a:buAutoNum type="arabicParenR"/>
            </a:pP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(MY PAGE)</a:t>
            </a:r>
          </a:p>
          <a:p>
            <a:pPr marL="800100" lvl="1" indent="-342900">
              <a:buFont typeface="+mj-lt"/>
              <a:buAutoNum type="arabicParenR"/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학생 목록 관리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5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1422118" y="1101172"/>
            <a:ext cx="4339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1-1.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대여 확정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(HOME)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89395" y="5085184"/>
            <a:ext cx="73557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대여를 하러 온 경우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대여 확인 문자를 확인하고 사용자에게 해당 물품을 준다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앱에 로그인 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HOME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화면에서 해당 물품의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CONFIRM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반납 예정일을 입력 후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CONFIRM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물품은 예약이 불가하게 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02" y="1857914"/>
            <a:ext cx="1439946" cy="25599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42" y="1875818"/>
            <a:ext cx="1429876" cy="25420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75" y="1857914"/>
            <a:ext cx="1437589" cy="25557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타원 27"/>
          <p:cNvSpPr/>
          <p:nvPr/>
        </p:nvSpPr>
        <p:spPr>
          <a:xfrm>
            <a:off x="5157208" y="2240560"/>
            <a:ext cx="504056" cy="2431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0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33" name="갈매기형 수장 14"/>
          <p:cNvSpPr/>
          <p:nvPr/>
        </p:nvSpPr>
        <p:spPr>
          <a:xfrm>
            <a:off x="1300296" y="1029399"/>
            <a:ext cx="140381" cy="154419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갈매기형 수장 15"/>
          <p:cNvSpPr/>
          <p:nvPr/>
        </p:nvSpPr>
        <p:spPr>
          <a:xfrm>
            <a:off x="1152645" y="1029399"/>
            <a:ext cx="140381" cy="154419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16"/>
          <p:cNvSpPr txBox="1"/>
          <p:nvPr/>
        </p:nvSpPr>
        <p:spPr>
          <a:xfrm>
            <a:off x="1483330" y="891165"/>
            <a:ext cx="287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rgbClr val="FDA800">
                      <a:alpha val="3000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06900" y="1988840"/>
            <a:ext cx="6840000" cy="4079195"/>
          </a:xfrm>
          <a:prstGeom prst="rect">
            <a:avLst/>
          </a:prstGeom>
          <a:solidFill>
            <a:srgbClr val="FDA8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사다리꼴[T] 35"/>
          <p:cNvSpPr/>
          <p:nvPr/>
        </p:nvSpPr>
        <p:spPr>
          <a:xfrm>
            <a:off x="5466900" y="1988839"/>
            <a:ext cx="2880000" cy="4079195"/>
          </a:xfrm>
          <a:prstGeom prst="trapezoid">
            <a:avLst>
              <a:gd name="adj" fmla="val 0"/>
            </a:avLst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각 삼각형[R] 36"/>
          <p:cNvSpPr/>
          <p:nvPr/>
        </p:nvSpPr>
        <p:spPr>
          <a:xfrm flipH="1">
            <a:off x="4386900" y="1988838"/>
            <a:ext cx="1080000" cy="4079195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텍스트 상자 38"/>
          <p:cNvSpPr txBox="1"/>
          <p:nvPr/>
        </p:nvSpPr>
        <p:spPr>
          <a:xfrm>
            <a:off x="2247036" y="4779603"/>
            <a:ext cx="169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dirty="0" smtClean="0"/>
              <a:t>Oh </a:t>
            </a:r>
            <a:r>
              <a:rPr kumimoji="1" lang="en-US" altLang="ko-KR" dirty="0" err="1" smtClean="0"/>
              <a:t>Yeon</a:t>
            </a:r>
            <a:r>
              <a:rPr kumimoji="1" lang="en-US" altLang="ko-KR" dirty="0" smtClean="0"/>
              <a:t> Ji</a:t>
            </a:r>
          </a:p>
          <a:p>
            <a:pPr algn="dist"/>
            <a:r>
              <a:rPr kumimoji="1" lang="en-US" altLang="ko-KR" dirty="0" smtClean="0"/>
              <a:t>15146315</a:t>
            </a:r>
          </a:p>
        </p:txBody>
      </p:sp>
      <p:sp>
        <p:nvSpPr>
          <p:cNvPr id="40" name="텍스트 상자 39"/>
          <p:cNvSpPr txBox="1"/>
          <p:nvPr/>
        </p:nvSpPr>
        <p:spPr>
          <a:xfrm>
            <a:off x="5841980" y="4779601"/>
            <a:ext cx="169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dirty="0" smtClean="0"/>
              <a:t>Han Bo Young</a:t>
            </a:r>
          </a:p>
          <a:p>
            <a:pPr algn="dist"/>
            <a:r>
              <a:rPr kumimoji="1" lang="en-US" altLang="ko-KR" dirty="0" smtClean="0"/>
              <a:t>15146326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8" t="10500" r="20903" b="24658"/>
          <a:stretch/>
        </p:blipFill>
        <p:spPr>
          <a:xfrm>
            <a:off x="5670268" y="2559879"/>
            <a:ext cx="2041024" cy="1993183"/>
          </a:xfrm>
          <a:prstGeom prst="ellipse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0"/>
          <a:stretch/>
        </p:blipFill>
        <p:spPr>
          <a:xfrm>
            <a:off x="2152803" y="2554461"/>
            <a:ext cx="1890442" cy="2004021"/>
          </a:xfrm>
          <a:prstGeom prst="ellipse">
            <a:avLst/>
          </a:prstGeom>
          <a:ln w="38100">
            <a:solidFill>
              <a:schemeClr val="accent5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25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26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3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32" name="TextBox 16"/>
          <p:cNvSpPr txBox="1"/>
          <p:nvPr/>
        </p:nvSpPr>
        <p:spPr>
          <a:xfrm>
            <a:off x="1422118" y="1101172"/>
            <a:ext cx="43399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1-2.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물품 관리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홈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(HOME)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40373" y="5012045"/>
            <a:ext cx="7355793" cy="10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앱에 로그인 후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나타나는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HOME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화면에서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삭제를 원하는 물품의 버튼을 누르고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물품 리스트의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DELETE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</a:t>
            </a:r>
            <a:r>
              <a:rPr lang="ko-KR" altLang="en-US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누른다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물품이 삭제된다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79" y="1857914"/>
            <a:ext cx="1437589" cy="25557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5" y="1857914"/>
            <a:ext cx="1437589" cy="25557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94" y="1885763"/>
            <a:ext cx="1421924" cy="25278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4" name="타원 33"/>
          <p:cNvSpPr/>
          <p:nvPr/>
        </p:nvSpPr>
        <p:spPr>
          <a:xfrm>
            <a:off x="5157208" y="2123976"/>
            <a:ext cx="504056" cy="2431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6"/>
          <p:cNvSpPr txBox="1"/>
          <p:nvPr/>
        </p:nvSpPr>
        <p:spPr>
          <a:xfrm>
            <a:off x="1422118" y="1101172"/>
            <a:ext cx="53821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2. </a:t>
            </a:r>
            <a:r>
              <a:rPr lang="ko-KR" altLang="en-US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학생 목록 관리</a:t>
            </a:r>
            <a:endParaRPr lang="en-US" altLang="ko-KR" sz="2200" b="1" dirty="0" smtClean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9395" y="871337"/>
            <a:ext cx="296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마이페이지</a:t>
            </a:r>
            <a:r>
              <a:rPr lang="ko-KR" altLang="en-US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+mn-ea"/>
              </a:rPr>
              <a:t>(MY PAGE)</a:t>
            </a:r>
            <a:endParaRPr lang="en-US" altLang="ko-KR" sz="1400" b="1" dirty="0">
              <a:ln>
                <a:solidFill>
                  <a:schemeClr val="accent6">
                    <a:lumMod val="50000"/>
                    <a:alpha val="3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22118" y="4726648"/>
            <a:ext cx="7220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하단 바에서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MY PAGE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페이지를 선택한다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중앙의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Manage User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누른다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등록 학생의 리스트를 확인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검색 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삭제를 원할 시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학생의 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DELETE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버튼을 누르면</a:t>
            </a:r>
            <a:r>
              <a:rPr lang="en-US" altLang="ko-KR" sz="1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삭제가 되었음을 확인 할 수 있다</a:t>
            </a:r>
            <a:r>
              <a:rPr lang="en-US" altLang="ko-KR" sz="14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79" y="1857915"/>
            <a:ext cx="1437589" cy="25557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96" y="1857914"/>
            <a:ext cx="1434168" cy="25496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94" y="1872233"/>
            <a:ext cx="1437145" cy="2554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7" name="타원 36"/>
          <p:cNvSpPr/>
          <p:nvPr/>
        </p:nvSpPr>
        <p:spPr>
          <a:xfrm>
            <a:off x="4184102" y="2415316"/>
            <a:ext cx="504056" cy="2431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0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" y="301350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Yoon 윤고딕 520_TT" pitchFamily="18" charset="-127"/>
              </a:rPr>
              <a:t>Thank you</a:t>
            </a: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Yoon 윤고딕 520_TT" pitchFamily="18" charset="-127"/>
              </a:rPr>
              <a:t> </a:t>
            </a:r>
            <a:r>
              <a:rPr lang="mr-IN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Yoon 윤고딕 520_TT" pitchFamily="18" charset="-127"/>
                <a:sym typeface="Wingdings"/>
              </a:rPr>
              <a:t>:</a:t>
            </a: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Yoon 윤고딕 520_TT" pitchFamily="18" charset="-127"/>
                <a:sym typeface="Wingdings"/>
              </a:rPr>
              <a:t> </a:t>
            </a:r>
            <a:r>
              <a:rPr lang="mr-IN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Yoon 윤고딕 520_TT" pitchFamily="18" charset="-127"/>
                <a:sym typeface="Wingdings"/>
              </a:rPr>
              <a:t>)</a:t>
            </a:r>
            <a:endParaRPr lang="en-US" altLang="ko-KR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Yoon 윤고딕 520_TT" pitchFamily="18" charset="-127"/>
            </a:endParaRPr>
          </a:p>
        </p:txBody>
      </p:sp>
      <p:sp>
        <p:nvSpPr>
          <p:cNvPr id="3" name="직각 삼각형[R] 9"/>
          <p:cNvSpPr/>
          <p:nvPr/>
        </p:nvSpPr>
        <p:spPr>
          <a:xfrm rot="5400000">
            <a:off x="900175" y="-900172"/>
            <a:ext cx="2664296" cy="4464641"/>
          </a:xfrm>
          <a:prstGeom prst="rtTriangle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각 삼각형[R] 10"/>
          <p:cNvSpPr/>
          <p:nvPr/>
        </p:nvSpPr>
        <p:spPr>
          <a:xfrm rot="16200000">
            <a:off x="5579533" y="3293531"/>
            <a:ext cx="2664296" cy="4464641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59832" y="31058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517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3131840" y="1220940"/>
            <a:ext cx="3654292" cy="523220"/>
            <a:chOff x="3131840" y="2708920"/>
            <a:chExt cx="3654292" cy="523220"/>
          </a:xfrm>
        </p:grpSpPr>
        <p:sp>
          <p:nvSpPr>
            <p:cNvPr id="38" name="직사각형 37"/>
            <p:cNvSpPr/>
            <p:nvPr/>
          </p:nvSpPr>
          <p:spPr>
            <a:xfrm>
              <a:off x="3194790" y="2741930"/>
              <a:ext cx="3528392" cy="457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3131840" y="2708920"/>
              <a:ext cx="3654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a typeface="Yoon 윤고딕 520_TT" pitchFamily="18" charset="-127"/>
                </a:rPr>
                <a:t>Student Council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69508" y="1848599"/>
            <a:ext cx="7488832" cy="1157645"/>
            <a:chOff x="1169508" y="1848599"/>
            <a:chExt cx="7488832" cy="1157645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4913924" y="1848599"/>
              <a:ext cx="0" cy="691853"/>
            </a:xfrm>
            <a:prstGeom prst="straightConnector1">
              <a:avLst/>
            </a:prstGeom>
            <a:ln w="38100">
              <a:solidFill>
                <a:srgbClr val="FDA8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상자 45"/>
            <p:cNvSpPr txBox="1"/>
            <p:nvPr/>
          </p:nvSpPr>
          <p:spPr>
            <a:xfrm>
              <a:off x="1169508" y="2606134"/>
              <a:ext cx="7488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dirty="0" smtClean="0"/>
                <a:t>Mat, Charger, Blanket, Calculator, Umbrella, </a:t>
              </a:r>
              <a:r>
                <a:rPr kumimoji="1" lang="en-US" altLang="ko-KR" sz="2000" dirty="0" err="1" smtClean="0"/>
                <a:t>Shampoo&amp;Rinse</a:t>
              </a:r>
              <a:r>
                <a:rPr kumimoji="1" lang="en-US" altLang="ko-KR" sz="2000" dirty="0" smtClean="0"/>
                <a:t> </a:t>
              </a:r>
              <a:endParaRPr kumimoji="1" lang="ko-KR" altLang="en-US" sz="2000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699792" y="3075701"/>
            <a:ext cx="4608512" cy="2780085"/>
            <a:chOff x="2699792" y="3075701"/>
            <a:chExt cx="4608512" cy="2780085"/>
          </a:xfrm>
        </p:grpSpPr>
        <p:sp>
          <p:nvSpPr>
            <p:cNvPr id="51" name="직사각형 50"/>
            <p:cNvSpPr/>
            <p:nvPr/>
          </p:nvSpPr>
          <p:spPr>
            <a:xfrm>
              <a:off x="2699792" y="4106312"/>
              <a:ext cx="4608512" cy="1749474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4913924" y="3075701"/>
              <a:ext cx="0" cy="691853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텍스트 상자 47"/>
            <p:cNvSpPr txBox="1"/>
            <p:nvPr/>
          </p:nvSpPr>
          <p:spPr>
            <a:xfrm>
              <a:off x="4112778" y="3875480"/>
              <a:ext cx="161135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b="1" smtClean="0">
                  <a:solidFill>
                    <a:schemeClr val="accent6">
                      <a:lumMod val="50000"/>
                    </a:schemeClr>
                  </a:solidFill>
                </a:rPr>
                <a:t>Problems</a:t>
              </a:r>
              <a:endParaRPr kumimoji="1" lang="ko-KR" altLang="en-US" dirty="0"/>
            </a:p>
          </p:txBody>
        </p:sp>
        <p:sp>
          <p:nvSpPr>
            <p:cNvPr id="50" name="텍스트 상자 49"/>
            <p:cNvSpPr txBox="1"/>
            <p:nvPr/>
          </p:nvSpPr>
          <p:spPr>
            <a:xfrm>
              <a:off x="2987824" y="4337145"/>
              <a:ext cx="3989169" cy="1285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dirty="0" smtClean="0"/>
                <a:t>No People in Student Council </a:t>
              </a:r>
              <a:r>
                <a:rPr kumimoji="1" lang="en-US" altLang="ko-KR" dirty="0"/>
                <a:t>O</a:t>
              </a:r>
              <a:r>
                <a:rPr kumimoji="1" lang="en-US" altLang="ko-KR" dirty="0" smtClean="0"/>
                <a:t>ffice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dirty="0" smtClean="0"/>
                <a:t>No Available Product to Borrow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dirty="0" smtClean="0"/>
                <a:t>No Community for Feedback</a:t>
              </a:r>
              <a:endParaRPr kumimoji="1"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31840" y="1220940"/>
            <a:ext cx="3654292" cy="523220"/>
            <a:chOff x="3131840" y="2708920"/>
            <a:chExt cx="3654292" cy="523220"/>
          </a:xfrm>
          <a:solidFill>
            <a:srgbClr val="FDA800"/>
          </a:solidFill>
        </p:grpSpPr>
        <p:sp>
          <p:nvSpPr>
            <p:cNvPr id="28" name="직사각형 27"/>
            <p:cNvSpPr/>
            <p:nvPr/>
          </p:nvSpPr>
          <p:spPr>
            <a:xfrm>
              <a:off x="3194790" y="2741930"/>
              <a:ext cx="3528392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7"/>
            <p:cNvSpPr txBox="1"/>
            <p:nvPr/>
          </p:nvSpPr>
          <p:spPr>
            <a:xfrm>
              <a:off x="3131840" y="2708920"/>
              <a:ext cx="365429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ea typeface="Yoon 윤고딕 520_TT" pitchFamily="18" charset="-127"/>
                </a:rPr>
                <a:t>Welfare Business</a:t>
              </a:r>
            </a:p>
          </p:txBody>
        </p:sp>
      </p:grpSp>
      <p:sp>
        <p:nvSpPr>
          <p:cNvPr id="31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Background</a:t>
            </a:r>
          </a:p>
        </p:txBody>
      </p:sp>
      <p:sp>
        <p:nvSpPr>
          <p:cNvPr id="33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40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41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899592" y="1973650"/>
            <a:ext cx="8016066" cy="3399566"/>
            <a:chOff x="1118316" y="1724842"/>
            <a:chExt cx="8016066" cy="3399566"/>
          </a:xfrm>
        </p:grpSpPr>
        <p:grpSp>
          <p:nvGrpSpPr>
            <p:cNvPr id="30" name="그룹 29"/>
            <p:cNvGrpSpPr/>
            <p:nvPr/>
          </p:nvGrpSpPr>
          <p:grpSpPr>
            <a:xfrm>
              <a:off x="4334616" y="1724842"/>
              <a:ext cx="1408176" cy="1584176"/>
              <a:chOff x="4488734" y="1556792"/>
              <a:chExt cx="1408176" cy="1584176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4546013" y="1556792"/>
                <a:ext cx="1326664" cy="1326664"/>
                <a:chOff x="4530516" y="1662634"/>
                <a:chExt cx="1326664" cy="1326664"/>
              </a:xfrm>
            </p:grpSpPr>
            <p:sp>
              <p:nvSpPr>
                <p:cNvPr id="33" name="모서리가 둥근 직사각형 32"/>
                <p:cNvSpPr/>
                <p:nvPr/>
              </p:nvSpPr>
              <p:spPr>
                <a:xfrm>
                  <a:off x="4530516" y="1662634"/>
                  <a:ext cx="1326664" cy="1326664"/>
                </a:xfrm>
                <a:prstGeom prst="roundRect">
                  <a:avLst/>
                </a:prstGeom>
                <a:solidFill>
                  <a:srgbClr val="FFBF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40" name="그림 3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644008" y="1776126"/>
                  <a:ext cx="1099681" cy="1099681"/>
                </a:xfrm>
                <a:prstGeom prst="rect">
                  <a:avLst/>
                </a:prstGeom>
              </p:spPr>
            </p:pic>
            <p:sp>
              <p:nvSpPr>
                <p:cNvPr id="41" name="타원 40"/>
                <p:cNvSpPr/>
                <p:nvPr/>
              </p:nvSpPr>
              <p:spPr>
                <a:xfrm>
                  <a:off x="4721387" y="2203524"/>
                  <a:ext cx="184429" cy="2069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5299475" y="2119053"/>
                  <a:ext cx="184429" cy="2069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5009419" y="1853602"/>
                  <a:ext cx="184429" cy="2069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1563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4315" y="2153930"/>
                  <a:ext cx="179801" cy="179801"/>
                </a:xfrm>
                <a:prstGeom prst="rect">
                  <a:avLst/>
                </a:prstGeom>
              </p:spPr>
            </p:pic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0" b="100000" l="0" r="96875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7515" y="1846055"/>
                  <a:ext cx="193733" cy="222006"/>
                </a:xfrm>
                <a:prstGeom prst="rect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1445" y="2223611"/>
                  <a:ext cx="184029" cy="184029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/>
              <p:cNvSpPr txBox="1"/>
              <p:nvPr/>
            </p:nvSpPr>
            <p:spPr>
              <a:xfrm>
                <a:off x="4488734" y="2863969"/>
                <a:ext cx="14081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WITHYOU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9"/>
            <a:srcRect l="12584" t="22801" r="76546" b="55055"/>
            <a:stretch/>
          </p:blipFill>
          <p:spPr>
            <a:xfrm>
              <a:off x="1118316" y="3309018"/>
              <a:ext cx="1179778" cy="1086518"/>
            </a:xfrm>
            <a:prstGeom prst="rect">
              <a:avLst/>
            </a:prstGeom>
          </p:spPr>
        </p:pic>
        <p:sp>
          <p:nvSpPr>
            <p:cNvPr id="2" name="텍스트 상자 1"/>
            <p:cNvSpPr txBox="1"/>
            <p:nvPr/>
          </p:nvSpPr>
          <p:spPr>
            <a:xfrm>
              <a:off x="2298094" y="3806904"/>
              <a:ext cx="551426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3200" b="1" dirty="0" smtClean="0"/>
                <a:t>Integrated </a:t>
              </a:r>
              <a:r>
                <a:rPr kumimoji="1" lang="en-US" altLang="ko-KR" sz="3200" b="1" dirty="0" smtClean="0">
                  <a:solidFill>
                    <a:schemeClr val="bg1">
                      <a:lumMod val="50000"/>
                    </a:schemeClr>
                  </a:solidFill>
                </a:rPr>
                <a:t>Application</a:t>
              </a:r>
              <a:r>
                <a:rPr kumimoji="1" lang="en-US" altLang="ko-KR" sz="3200" b="1" dirty="0" smtClean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kumimoji="1" lang="en-US" altLang="ko-KR" sz="2400" dirty="0" smtClean="0"/>
                <a:t>that</a:t>
              </a:r>
            </a:p>
            <a:p>
              <a:pPr algn="ctr"/>
              <a:r>
                <a:rPr kumimoji="1" lang="en-US" altLang="ko-KR" sz="2400" dirty="0" smtClean="0"/>
                <a:t>can </a:t>
              </a:r>
              <a:r>
                <a:rPr kumimoji="1" lang="en-US" altLang="ko-KR" sz="3200" b="1" dirty="0" smtClean="0">
                  <a:solidFill>
                    <a:srgbClr val="FDA800"/>
                  </a:solidFill>
                </a:rPr>
                <a:t>Manage</a:t>
              </a:r>
              <a:r>
                <a:rPr kumimoji="1" lang="en-US" altLang="ko-KR" sz="3200" b="1" dirty="0" smtClean="0"/>
                <a:t> Rental </a:t>
              </a:r>
              <a:r>
                <a:rPr kumimoji="1" lang="en-US" altLang="ko-KR" sz="2400" dirty="0" smtClean="0"/>
                <a:t>of Products</a:t>
              </a:r>
              <a:endParaRPr kumimoji="1" lang="ko-KR" altLang="en-US" sz="2400" dirty="0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9"/>
            <a:srcRect l="77443" t="21733" r="12269" b="56123"/>
            <a:stretch/>
          </p:blipFill>
          <p:spPr>
            <a:xfrm>
              <a:off x="7984004" y="4005064"/>
              <a:ext cx="1150378" cy="1119344"/>
            </a:xfrm>
            <a:prstGeom prst="rect">
              <a:avLst/>
            </a:prstGeom>
          </p:spPr>
        </p:pic>
      </p:grpSp>
      <p:sp>
        <p:nvSpPr>
          <p:cNvPr id="4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Comparison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4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77123" y="260648"/>
            <a:ext cx="8589754" cy="63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59832" y="31058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+mj-lt"/>
                <a:ea typeface="Yoon 윤고딕 520_TT" pitchFamily="18" charset="-127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143018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4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ea typeface="Yoon 윤고딕 520_TT" pitchFamily="18" charset="-127"/>
              </a:rPr>
              <a:t>01</a:t>
            </a:r>
          </a:p>
        </p:txBody>
      </p:sp>
      <p:cxnSp>
        <p:nvCxnSpPr>
          <p:cNvPr id="25" name="직선 연결선 16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7"/>
          <p:cNvSpPr txBox="1"/>
          <p:nvPr/>
        </p:nvSpPr>
        <p:spPr>
          <a:xfrm>
            <a:off x="1115616" y="138482"/>
            <a:ext cx="174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Team Introduction</a:t>
            </a:r>
          </a:p>
        </p:txBody>
      </p:sp>
      <p:sp>
        <p:nvSpPr>
          <p:cNvPr id="50" name="TextBox 18"/>
          <p:cNvSpPr txBox="1"/>
          <p:nvPr/>
        </p:nvSpPr>
        <p:spPr>
          <a:xfrm>
            <a:off x="3133741" y="138482"/>
            <a:ext cx="114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Background</a:t>
            </a:r>
          </a:p>
        </p:txBody>
      </p:sp>
      <p:sp>
        <p:nvSpPr>
          <p:cNvPr id="51" name="TextBox 19"/>
          <p:cNvSpPr txBox="1"/>
          <p:nvPr/>
        </p:nvSpPr>
        <p:spPr>
          <a:xfrm>
            <a:off x="7824841" y="150706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WITHYOU</a:t>
            </a:r>
          </a:p>
        </p:txBody>
      </p:sp>
      <p:sp>
        <p:nvSpPr>
          <p:cNvPr id="52" name="TextBox 19"/>
          <p:cNvSpPr txBox="1"/>
          <p:nvPr/>
        </p:nvSpPr>
        <p:spPr>
          <a:xfrm>
            <a:off x="6037375" y="14929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Yoon 윤고딕 520_TT" pitchFamily="18" charset="-127"/>
              </a:rPr>
              <a:t>Implementation</a:t>
            </a:r>
            <a:endParaRPr lang="en-US" altLang="ko-KR" sz="14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Yoon 윤고딕 520_TT" pitchFamily="18" charset="-127"/>
            </a:endParaRPr>
          </a:p>
        </p:txBody>
      </p:sp>
      <p:sp>
        <p:nvSpPr>
          <p:cNvPr id="53" name="TextBox 19"/>
          <p:cNvSpPr txBox="1"/>
          <p:nvPr/>
        </p:nvSpPr>
        <p:spPr>
          <a:xfrm>
            <a:off x="4554083" y="138482"/>
            <a:ext cx="120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ea typeface="Yoon 윤고딕 520_TT" pitchFamily="18" charset="-127"/>
              </a:rPr>
              <a:t>Comparison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FD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ea typeface="Yoon 윤고딕 520_TT" pitchFamily="18" charset="-127"/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56" y="1988840"/>
            <a:ext cx="1416393" cy="230425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30" y="1988840"/>
            <a:ext cx="1453666" cy="230425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78" y="1988840"/>
            <a:ext cx="1453666" cy="230425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31344" y="4797152"/>
            <a:ext cx="763790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Application </a:t>
            </a:r>
            <a:r>
              <a:rPr lang="en-US" altLang="ko-KR" dirty="0"/>
              <a:t>for students to rent goods for student convenience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Only login </a:t>
            </a:r>
            <a:r>
              <a:rPr lang="en-US" altLang="ko-KR" dirty="0"/>
              <a:t>with the ID and password of the school homepage. 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most similar </a:t>
            </a:r>
            <a:r>
              <a:rPr lang="en-US" altLang="ko-KR" dirty="0" smtClean="0"/>
              <a:t>application.</a:t>
            </a:r>
            <a:endParaRPr lang="ko-KR" altLang="en-US" dirty="0"/>
          </a:p>
        </p:txBody>
      </p:sp>
      <p:sp>
        <p:nvSpPr>
          <p:cNvPr id="22" name="갈매기형 수장 14"/>
          <p:cNvSpPr/>
          <p:nvPr/>
        </p:nvSpPr>
        <p:spPr>
          <a:xfrm>
            <a:off x="1300296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15"/>
          <p:cNvSpPr/>
          <p:nvPr/>
        </p:nvSpPr>
        <p:spPr>
          <a:xfrm>
            <a:off x="1152645" y="1048115"/>
            <a:ext cx="140381" cy="154419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1483330" y="909881"/>
            <a:ext cx="49608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ln>
                  <a:solidFill>
                    <a:schemeClr val="accent6">
                      <a:lumMod val="50000"/>
                      <a:alpha val="3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a typeface="Yoon 윤고딕 520_TT" pitchFamily="18" charset="-127"/>
              </a:rPr>
              <a:t>Student Union Welfare Business</a:t>
            </a:r>
          </a:p>
        </p:txBody>
      </p:sp>
    </p:spTree>
    <p:extLst>
      <p:ext uri="{BB962C8B-B14F-4D97-AF65-F5344CB8AC3E}">
        <p14:creationId xmlns:p14="http://schemas.microsoft.com/office/powerpoint/2010/main" val="26936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1324</Words>
  <Application>Microsoft Macintosh PowerPoint</Application>
  <PresentationFormat>화면 슬라이드 쇼(4:3)</PresentationFormat>
  <Paragraphs>442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맑은 고딕</vt:lpstr>
      <vt:lpstr>함초롬돋움</vt:lpstr>
      <vt:lpstr>Mangal</vt:lpstr>
      <vt:lpstr>Times New Roman</vt:lpstr>
      <vt:lpstr>Wingdings</vt:lpstr>
      <vt:lpstr>Yoon 윤고딕 520_TT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한보영</cp:lastModifiedBy>
  <cp:revision>131</cp:revision>
  <dcterms:created xsi:type="dcterms:W3CDTF">2013-09-05T09:43:46Z</dcterms:created>
  <dcterms:modified xsi:type="dcterms:W3CDTF">2017-12-08T05:28:01Z</dcterms:modified>
</cp:coreProperties>
</file>